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75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74" r:id="rId40"/>
    <p:sldId id="302" r:id="rId41"/>
    <p:sldId id="276" r:id="rId42"/>
    <p:sldId id="299" r:id="rId43"/>
    <p:sldId id="300" r:id="rId44"/>
    <p:sldId id="301" r:id="rId45"/>
    <p:sldId id="27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650E1-BCDB-4746-B380-AB28174C50D7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DDDE6-BE4B-436D-8A0E-C69FB41B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1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58F5AA-2082-4475-81D4-68F322209C6A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2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937A261-3554-4582-8F63-8E06A3BB07DA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62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7AC08F-8742-4DDB-8923-7483748F4C97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31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4D5851F-23A2-4C84-ADEB-E4DC6C7D7189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3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8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6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0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5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9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2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4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3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3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4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65ED2-B9EC-414F-8BEF-4EA3C765D4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7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.ed.ac.uk/teaching/courses/mlsc/Notes/Lecture4/BiasVariance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540.png"/><Relationship Id="rId5" Type="http://schemas.openxmlformats.org/officeDocument/2006/relationships/image" Target="../media/image480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10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 </a:t>
            </a:r>
            <a:r>
              <a:rPr lang="en-US" altLang="zh-CN" dirty="0"/>
              <a:t>Deep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deep learning</a:t>
            </a:r>
            <a:r>
              <a:rPr lang="zh-CN" altLang="en-US" dirty="0"/>
              <a:t>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4" y="2656224"/>
            <a:ext cx="5485540" cy="3960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949644"/>
            <a:ext cx="4374269" cy="3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172" y="365125"/>
            <a:ext cx="10899628" cy="1325563"/>
          </a:xfrm>
        </p:spPr>
        <p:txBody>
          <a:bodyPr/>
          <a:lstStyle/>
          <a:p>
            <a:r>
              <a:rPr lang="en-US" altLang="zh-CN" dirty="0"/>
              <a:t>Demo——Fashion MNIST hands on —— </a:t>
            </a:r>
            <a:r>
              <a:rPr lang="en-US" altLang="zh-CN" dirty="0" err="1"/>
              <a:t>PyTorch</a:t>
            </a:r>
            <a:r>
              <a:rPr lang="en-US" altLang="zh-CN" dirty="0"/>
              <a:t> basics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9832" y="1763185"/>
            <a:ext cx="11190668" cy="516731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is an open-source machine learning framework</a:t>
            </a:r>
          </a:p>
          <a:p>
            <a:r>
              <a:rPr lang="en-US" altLang="zh-CN" dirty="0"/>
              <a:t>Basic Steps When You Attempt to Finish a Deep Learning Task:</a:t>
            </a:r>
          </a:p>
          <a:p>
            <a:pPr lvl="1"/>
            <a:r>
              <a:rPr lang="en-US" altLang="zh-CN" dirty="0"/>
              <a:t>Explore the data</a:t>
            </a:r>
          </a:p>
          <a:p>
            <a:pPr lvl="1"/>
            <a:r>
              <a:rPr lang="en-US" altLang="zh-CN" dirty="0"/>
              <a:t>Preprocess the data</a:t>
            </a:r>
          </a:p>
          <a:p>
            <a:pPr lvl="1"/>
            <a:r>
              <a:rPr lang="en-US" altLang="zh-CN" dirty="0"/>
              <a:t>Build the model</a:t>
            </a:r>
          </a:p>
          <a:p>
            <a:pPr lvl="2"/>
            <a:r>
              <a:rPr lang="en-US" altLang="zh-CN" dirty="0"/>
              <a:t>Set up the layers</a:t>
            </a:r>
          </a:p>
          <a:p>
            <a:pPr lvl="2"/>
            <a:r>
              <a:rPr lang="en-US" altLang="zh-CN" dirty="0"/>
              <a:t>Compile the model</a:t>
            </a:r>
          </a:p>
          <a:p>
            <a:pPr lvl="1"/>
            <a:r>
              <a:rPr lang="en-US" altLang="zh-CN" dirty="0"/>
              <a:t>Train the model</a:t>
            </a:r>
          </a:p>
          <a:p>
            <a:pPr lvl="2"/>
            <a:r>
              <a:rPr lang="en-US" altLang="zh-CN" dirty="0"/>
              <a:t>Feed the model</a:t>
            </a:r>
          </a:p>
          <a:p>
            <a:pPr lvl="2"/>
            <a:r>
              <a:rPr lang="en-US" altLang="zh-CN" dirty="0"/>
              <a:t>Evaluate accuracy or other metrics</a:t>
            </a:r>
          </a:p>
          <a:p>
            <a:pPr lvl="2"/>
            <a:r>
              <a:rPr lang="en-US" altLang="zh-CN" dirty="0"/>
              <a:t>Make predictions</a:t>
            </a:r>
          </a:p>
          <a:p>
            <a:pPr lvl="2"/>
            <a:r>
              <a:rPr lang="en-US" altLang="zh-CN" dirty="0"/>
              <a:t>Verify predictions</a:t>
            </a:r>
          </a:p>
          <a:p>
            <a:pPr lvl="1"/>
            <a:r>
              <a:rPr lang="en-US" altLang="zh-CN" dirty="0"/>
              <a:t>Use your trained model</a:t>
            </a:r>
          </a:p>
        </p:txBody>
      </p:sp>
    </p:spTree>
    <p:extLst>
      <p:ext uri="{BB962C8B-B14F-4D97-AF65-F5344CB8AC3E}">
        <p14:creationId xmlns:p14="http://schemas.microsoft.com/office/powerpoint/2010/main" val="34120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Bias &amp; Variance trade-off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over fitting problem</a:t>
            </a:r>
            <a:endParaRPr lang="zh-CN" altLang="en-US" dirty="0"/>
          </a:p>
        </p:txBody>
      </p:sp>
      <p:pic>
        <p:nvPicPr>
          <p:cNvPr id="4" name="Picture 4" descr="H:\WorkSpaceSync\上课\电气工程建模与仿真\2020\Lecture\Lecture2\Lesson2.1\2020-02-26-13-01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89" y="3090041"/>
            <a:ext cx="7624471" cy="242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:\WorkSpaceSync\上课\电气工程建模与仿真\2020\Lecture\Lecture2\Lesson2.1\2020-02-26-13-04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12" y="2897451"/>
            <a:ext cx="7583371" cy="25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333297" y="560409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 bias less variance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327228" y="560409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Less bias more variance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11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/>
          <p:cNvSpPr txBox="1">
            <a:spLocks noChangeArrowheads="1"/>
          </p:cNvSpPr>
          <p:nvPr/>
        </p:nvSpPr>
        <p:spPr bwMode="auto">
          <a:xfrm>
            <a:off x="3124200" y="1600201"/>
            <a:ext cx="510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E(MSE) = noise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  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+ bias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 + variance</a:t>
            </a:r>
          </a:p>
        </p:txBody>
      </p:sp>
      <p:sp>
        <p:nvSpPr>
          <p:cNvPr id="65540" name="TextBox 4"/>
          <p:cNvSpPr txBox="1">
            <a:spLocks noChangeArrowheads="1"/>
          </p:cNvSpPr>
          <p:nvPr/>
        </p:nvSpPr>
        <p:spPr bwMode="auto">
          <a:xfrm>
            <a:off x="1828800" y="4210051"/>
            <a:ext cx="8534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(also Bishop’s “Neural Networks” book):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http://www.inf.ed.ac.uk/teaching/courses/mlsc/Notes/Lecture4/BiasVariance.pdf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5541" name="TextBox 5"/>
          <p:cNvSpPr txBox="1">
            <a:spLocks noChangeArrowheads="1"/>
          </p:cNvSpPr>
          <p:nvPr/>
        </p:nvSpPr>
        <p:spPr bwMode="auto">
          <a:xfrm>
            <a:off x="3505200" y="2590801"/>
            <a:ext cx="182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Unavoidable error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19600" y="2057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3" name="TextBox 8"/>
          <p:cNvSpPr txBox="1">
            <a:spLocks noChangeArrowheads="1"/>
          </p:cNvSpPr>
          <p:nvPr/>
        </p:nvSpPr>
        <p:spPr bwMode="auto">
          <a:xfrm>
            <a:off x="5791200" y="2590801"/>
            <a:ext cx="182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incorrect assumptions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134100" y="2062164"/>
            <a:ext cx="571500" cy="528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5" name="TextBox 11"/>
          <p:cNvSpPr txBox="1">
            <a:spLocks noChangeArrowheads="1"/>
          </p:cNvSpPr>
          <p:nvPr/>
        </p:nvSpPr>
        <p:spPr bwMode="auto">
          <a:xfrm>
            <a:off x="7696200" y="2362201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variance of training samples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7543800" y="2057400"/>
            <a:ext cx="571500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8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/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/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/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/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/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8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/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/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/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/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6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Validation and early-stopping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4696"/>
          </a:xfrm>
        </p:spPr>
        <p:txBody>
          <a:bodyPr/>
          <a:lstStyle/>
          <a:p>
            <a:r>
              <a:rPr lang="en-US" altLang="zh-CN" dirty="0"/>
              <a:t>Validation set is used to adjust the hyper-parameters of the model to finally pick the best of all.</a:t>
            </a:r>
          </a:p>
          <a:p>
            <a:endParaRPr lang="zh-CN" altLang="en-US" dirty="0"/>
          </a:p>
        </p:txBody>
      </p:sp>
      <p:pic>
        <p:nvPicPr>
          <p:cNvPr id="3074" name="Picture 2" descr="https://img0.baidu.com/it/u=1518807190,3327101610&amp;fm=26&amp;fmt=auto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118" y="2897411"/>
            <a:ext cx="75628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0" y="2858527"/>
            <a:ext cx="3618918" cy="164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Early-stopping is one of the strategies to prevent model from </a:t>
            </a:r>
            <a:r>
              <a:rPr lang="en-US" altLang="zh-CN" dirty="0" err="1"/>
              <a:t>overfitting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45726" y="4558575"/>
            <a:ext cx="4211392" cy="231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57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Lecture 5 Smaller Network: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We know it is good to learn a small model.</a:t>
            </a:r>
          </a:p>
          <a:p>
            <a:r>
              <a:rPr lang="en-US" altLang="zh-CN" sz="2400"/>
              <a:t>From this fully connected model, do we really need all the edges? </a:t>
            </a:r>
          </a:p>
          <a:p>
            <a:r>
              <a:rPr lang="en-US" altLang="zh-CN" sz="2400"/>
              <a:t>Can some of these be shared?</a:t>
            </a:r>
          </a:p>
        </p:txBody>
      </p:sp>
      <p:pic>
        <p:nvPicPr>
          <p:cNvPr id="143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429000"/>
            <a:ext cx="67056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Consider learning an image:</a:t>
            </a:r>
            <a:endParaRPr lang="zh-TW" altLang="en-US"/>
          </a:p>
        </p:txBody>
      </p:sp>
      <p:sp>
        <p:nvSpPr>
          <p:cNvPr id="15362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r>
              <a:rPr lang="en-US" altLang="zh-TW"/>
              <a:t>Some patterns are much smaller than the whole image</a:t>
            </a:r>
            <a:endParaRPr lang="zh-TW" altLang="en-US"/>
          </a:p>
        </p:txBody>
      </p:sp>
      <p:pic>
        <p:nvPicPr>
          <p:cNvPr id="15363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469265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8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4" y="4738689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3" y="4656139"/>
            <a:ext cx="21510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圓角矩形圖說文字 42"/>
          <p:cNvSpPr/>
          <p:nvPr/>
        </p:nvSpPr>
        <p:spPr>
          <a:xfrm>
            <a:off x="7696201" y="5867401"/>
            <a:ext cx="2422525" cy="601663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</a:t>
            </a:r>
            <a:r>
              <a:rPr lang="en-US" altLang="zh-TW">
                <a:solidFill>
                  <a:srgbClr val="FF0000"/>
                </a:solidFill>
              </a:rPr>
              <a:t>beak</a:t>
            </a:r>
            <a:r>
              <a:rPr lang="en-US" altLang="zh-TW">
                <a:solidFill>
                  <a:srgbClr val="000000"/>
                </a:solidFill>
              </a:rPr>
              <a:t>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43"/>
          <p:cNvSpPr/>
          <p:nvPr/>
        </p:nvSpPr>
        <p:spPr>
          <a:xfrm>
            <a:off x="2997200" y="4738688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3" name="直線單箭頭接點 45"/>
          <p:cNvCxnSpPr>
            <a:stCxn id="12" idx="3"/>
            <a:endCxn id="8" idx="1"/>
          </p:cNvCxnSpPr>
          <p:nvPr/>
        </p:nvCxnSpPr>
        <p:spPr>
          <a:xfrm>
            <a:off x="3403601" y="4927600"/>
            <a:ext cx="2214563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48"/>
          <p:cNvSpPr txBox="1"/>
          <p:nvPr/>
        </p:nvSpPr>
        <p:spPr>
          <a:xfrm>
            <a:off x="2667000" y="3636679"/>
            <a:ext cx="73914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FF0000"/>
                </a:solidFill>
              </a:rPr>
              <a:t>Can represent a small region with fewer parameters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44767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lang="en-US" altLang="zh-TW" sz="2800"/>
              <a:t>Same pattern appears in different places:</a:t>
            </a:r>
            <a:br>
              <a:rPr lang="en-US" altLang="zh-TW" sz="2800"/>
            </a:br>
            <a:r>
              <a:rPr lang="en-US" altLang="zh-TW" sz="2800"/>
              <a:t>They can be compressed!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and each detector must “move around”.</a:t>
            </a:r>
            <a:endParaRPr lang="zh-TW" altLang="en-US" sz="360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25781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2868614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/>
          <p:cNvSpPr/>
          <p:nvPr/>
        </p:nvSpPr>
        <p:spPr>
          <a:xfrm>
            <a:off x="6599239" y="24257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/>
          <p:cNvSpPr/>
          <p:nvPr/>
        </p:nvSpPr>
        <p:spPr>
          <a:xfrm>
            <a:off x="2813050" y="2628901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/>
          <p:cNvSpPr/>
          <p:nvPr/>
        </p:nvSpPr>
        <p:spPr>
          <a:xfrm>
            <a:off x="3327400" y="4994276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6" y="4652964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/>
          <p:cNvSpPr/>
          <p:nvPr/>
        </p:nvSpPr>
        <p:spPr>
          <a:xfrm>
            <a:off x="6599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6172200" y="4038601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/>
          <p:cNvCxnSpPr/>
          <p:nvPr/>
        </p:nvCxnSpPr>
        <p:spPr>
          <a:xfrm>
            <a:off x="5969000" y="37687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deep learning </a:t>
            </a:r>
            <a:r>
              <a:rPr lang="en-US" altLang="zh-CN" sz="2800" dirty="0"/>
              <a:t>(below is only partly true)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Remember the feature engineering we did in previous class?</a:t>
            </a:r>
          </a:p>
          <a:p>
            <a:r>
              <a:rPr lang="en-US" altLang="zh-CN" dirty="0"/>
              <a:t>When it’s hard to extract meaningful low dimension features.</a:t>
            </a:r>
          </a:p>
          <a:p>
            <a:r>
              <a:rPr lang="en-US" altLang="zh-CN" dirty="0"/>
              <a:t>When there are lots of features</a:t>
            </a:r>
          </a:p>
          <a:p>
            <a:r>
              <a:rPr lang="en-US" altLang="zh-CN" dirty="0"/>
              <a:t>When there are lots of samples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35" y="3886200"/>
            <a:ext cx="3827099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3886200"/>
            <a:ext cx="5181600" cy="28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1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convolutional layer</a:t>
            </a: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24200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5943600" y="54864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/>
              <a:t>A filter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828801" y="1447800"/>
            <a:ext cx="8482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/>
              <a:t>A CNN is a neural network with some convolutional layers </a:t>
            </a:r>
          </a:p>
          <a:p>
            <a:pPr eaLnBrk="1" hangingPunct="1"/>
            <a:r>
              <a:rPr lang="en-US" altLang="zh-CN"/>
              <a:t>(and some other layers).  A convolutional layer has a number </a:t>
            </a:r>
          </a:p>
          <a:p>
            <a:pPr eaLnBrk="1" hangingPunct="1"/>
            <a:r>
              <a:rPr lang="en-US" altLang="zh-CN"/>
              <a:t>of filters that does convolutional operation. </a:t>
            </a: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5334001" y="34290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/>
              <a:t>Beak detector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6019800" y="3810000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7360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6783389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8315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/>
          <p:cNvGraphicFramePr>
            <a:graphicFrameLocks noGrp="1"/>
          </p:cNvGraphicFramePr>
          <p:nvPr/>
        </p:nvGraphicFramePr>
        <p:xfrm>
          <a:off x="6783389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/>
          <p:cNvSpPr txBox="1">
            <a:spLocks noChangeArrowheads="1"/>
          </p:cNvSpPr>
          <p:nvPr/>
        </p:nvSpPr>
        <p:spPr bwMode="auto">
          <a:xfrm>
            <a:off x="8315325" y="40322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/>
          <p:cNvSpPr txBox="1">
            <a:spLocks noChangeArrowheads="1"/>
          </p:cNvSpPr>
          <p:nvPr/>
        </p:nvSpPr>
        <p:spPr bwMode="auto">
          <a:xfrm rot="5400000">
            <a:off x="7354095" y="5018873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/>
          <p:cNvSpPr txBox="1">
            <a:spLocks noChangeArrowheads="1"/>
          </p:cNvSpPr>
          <p:nvPr/>
        </p:nvSpPr>
        <p:spPr bwMode="auto">
          <a:xfrm>
            <a:off x="6553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/>
          <p:cNvSpPr txBox="1">
            <a:spLocks noChangeArrowheads="1"/>
          </p:cNvSpPr>
          <p:nvPr/>
        </p:nvSpPr>
        <p:spPr bwMode="auto">
          <a:xfrm>
            <a:off x="6737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25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7088189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5486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410200" y="2438401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/>
              <a:t>Dot </a:t>
            </a:r>
          </a:p>
          <a:p>
            <a:pPr eaLnBrk="1" hangingPunct="1"/>
            <a:r>
              <a:rPr lang="en-US" altLang="zh-CN" sz="180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6239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7088189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3487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/>
          <p:cNvSpPr>
            <a:spLocks noChangeArrowheads="1"/>
          </p:cNvSpPr>
          <p:nvPr/>
        </p:nvSpPr>
        <p:spPr bwMode="auto">
          <a:xfrm>
            <a:off x="2690813" y="1731964"/>
            <a:ext cx="1544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0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7088189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3"/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4"/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5"/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6"/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17"/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18"/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19"/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0"/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1"/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2"/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3"/>
          <p:cNvSpPr>
            <a:spLocks noChangeArrowheads="1"/>
          </p:cNvSpPr>
          <p:nvPr/>
        </p:nvSpPr>
        <p:spPr bwMode="auto">
          <a:xfrm>
            <a:off x="6256339" y="525938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3" name="橢圓 24"/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25"/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26"/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矩形 27"/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/>
          <p:cNvSpPr/>
          <p:nvPr/>
        </p:nvSpPr>
        <p:spPr>
          <a:xfrm>
            <a:off x="3454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/>
          <p:cNvSpPr/>
          <p:nvPr/>
        </p:nvSpPr>
        <p:spPr>
          <a:xfrm>
            <a:off x="3957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/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/>
          <p:cNvSpPr/>
          <p:nvPr/>
        </p:nvSpPr>
        <p:spPr>
          <a:xfrm>
            <a:off x="3957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/>
          <p:cNvSpPr/>
          <p:nvPr/>
        </p:nvSpPr>
        <p:spPr>
          <a:xfrm>
            <a:off x="7088189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/>
          <p:cNvSpPr/>
          <p:nvPr/>
        </p:nvSpPr>
        <p:spPr>
          <a:xfrm>
            <a:off x="7643813" y="936626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/>
          <p:cNvSpPr/>
          <p:nvPr/>
        </p:nvSpPr>
        <p:spPr>
          <a:xfrm>
            <a:off x="8169276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/>
          <p:cNvCxnSpPr/>
          <p:nvPr/>
        </p:nvCxnSpPr>
        <p:spPr>
          <a:xfrm>
            <a:off x="7088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/>
          <p:cNvSpPr/>
          <p:nvPr/>
        </p:nvSpPr>
        <p:spPr>
          <a:xfrm>
            <a:off x="6237288" y="27860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/>
          <p:cNvSpPr/>
          <p:nvPr/>
        </p:nvSpPr>
        <p:spPr>
          <a:xfrm>
            <a:off x="6256338" y="52625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/>
          <p:cNvCxnSpPr/>
          <p:nvPr/>
        </p:nvCxnSpPr>
        <p:spPr>
          <a:xfrm>
            <a:off x="2452688" y="2425701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/>
          <p:cNvCxnSpPr/>
          <p:nvPr/>
        </p:nvCxnSpPr>
        <p:spPr>
          <a:xfrm>
            <a:off x="2405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6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3"/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4"/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5"/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6"/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7"/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8"/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9"/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0"/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1"/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2"/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3"/>
          <p:cNvSpPr>
            <a:spLocks noChangeArrowheads="1"/>
          </p:cNvSpPr>
          <p:nvPr/>
        </p:nvSpPr>
        <p:spPr bwMode="auto">
          <a:xfrm>
            <a:off x="6246814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4"/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5"/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6"/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3" name="表格 34"/>
          <p:cNvGraphicFramePr>
            <a:graphicFrameLocks noGrp="1"/>
          </p:cNvGraphicFramePr>
          <p:nvPr/>
        </p:nvGraphicFramePr>
        <p:xfrm>
          <a:off x="7210426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/>
          <p:cNvSpPr txBox="1">
            <a:spLocks noChangeArrowheads="1"/>
          </p:cNvSpPr>
          <p:nvPr/>
        </p:nvSpPr>
        <p:spPr bwMode="auto">
          <a:xfrm>
            <a:off x="8832850" y="820739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/>
          <p:cNvSpPr/>
          <p:nvPr/>
        </p:nvSpPr>
        <p:spPr>
          <a:xfrm>
            <a:off x="3013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/>
          <p:cNvSpPr/>
          <p:nvPr/>
        </p:nvSpPr>
        <p:spPr>
          <a:xfrm>
            <a:off x="3454400" y="2400301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/>
          <p:cNvSpPr/>
          <p:nvPr/>
        </p:nvSpPr>
        <p:spPr>
          <a:xfrm>
            <a:off x="3930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/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/>
          <p:cNvSpPr>
            <a:spLocks noChangeArrowheads="1"/>
          </p:cNvSpPr>
          <p:nvPr/>
        </p:nvSpPr>
        <p:spPr bwMode="auto">
          <a:xfrm>
            <a:off x="6429376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2"/>
          <p:cNvSpPr>
            <a:spLocks noChangeArrowheads="1"/>
          </p:cNvSpPr>
          <p:nvPr/>
        </p:nvSpPr>
        <p:spPr bwMode="auto">
          <a:xfrm>
            <a:off x="7270751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43"/>
          <p:cNvSpPr>
            <a:spLocks noChangeArrowheads="1"/>
          </p:cNvSpPr>
          <p:nvPr/>
        </p:nvSpPr>
        <p:spPr bwMode="auto">
          <a:xfrm>
            <a:off x="8113714" y="29956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44"/>
          <p:cNvSpPr>
            <a:spLocks noChangeArrowheads="1"/>
          </p:cNvSpPr>
          <p:nvPr/>
        </p:nvSpPr>
        <p:spPr bwMode="auto">
          <a:xfrm>
            <a:off x="8955089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45"/>
          <p:cNvSpPr>
            <a:spLocks noChangeArrowheads="1"/>
          </p:cNvSpPr>
          <p:nvPr/>
        </p:nvSpPr>
        <p:spPr bwMode="auto">
          <a:xfrm>
            <a:off x="6429376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46"/>
          <p:cNvSpPr>
            <a:spLocks noChangeArrowheads="1"/>
          </p:cNvSpPr>
          <p:nvPr/>
        </p:nvSpPr>
        <p:spPr bwMode="auto">
          <a:xfrm>
            <a:off x="7270751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47"/>
          <p:cNvSpPr>
            <a:spLocks noChangeArrowheads="1"/>
          </p:cNvSpPr>
          <p:nvPr/>
        </p:nvSpPr>
        <p:spPr bwMode="auto">
          <a:xfrm>
            <a:off x="8113714" y="37957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48"/>
          <p:cNvSpPr>
            <a:spLocks noChangeArrowheads="1"/>
          </p:cNvSpPr>
          <p:nvPr/>
        </p:nvSpPr>
        <p:spPr bwMode="auto">
          <a:xfrm>
            <a:off x="8955089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49"/>
          <p:cNvSpPr>
            <a:spLocks noChangeArrowheads="1"/>
          </p:cNvSpPr>
          <p:nvPr/>
        </p:nvSpPr>
        <p:spPr bwMode="auto">
          <a:xfrm>
            <a:off x="6429376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9" name="橢圓 50"/>
          <p:cNvSpPr>
            <a:spLocks noChangeArrowheads="1"/>
          </p:cNvSpPr>
          <p:nvPr/>
        </p:nvSpPr>
        <p:spPr bwMode="auto">
          <a:xfrm>
            <a:off x="7270751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0" name="橢圓 51"/>
          <p:cNvSpPr>
            <a:spLocks noChangeArrowheads="1"/>
          </p:cNvSpPr>
          <p:nvPr/>
        </p:nvSpPr>
        <p:spPr bwMode="auto">
          <a:xfrm>
            <a:off x="8113714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1" name="橢圓 52"/>
          <p:cNvSpPr>
            <a:spLocks noChangeArrowheads="1"/>
          </p:cNvSpPr>
          <p:nvPr/>
        </p:nvSpPr>
        <p:spPr bwMode="auto">
          <a:xfrm>
            <a:off x="8955089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2" name="橢圓 53"/>
          <p:cNvSpPr>
            <a:spLocks noChangeArrowheads="1"/>
          </p:cNvSpPr>
          <p:nvPr/>
        </p:nvSpPr>
        <p:spPr bwMode="auto">
          <a:xfrm>
            <a:off x="6429376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3" name="橢圓 54"/>
          <p:cNvSpPr>
            <a:spLocks noChangeArrowheads="1"/>
          </p:cNvSpPr>
          <p:nvPr/>
        </p:nvSpPr>
        <p:spPr bwMode="auto">
          <a:xfrm>
            <a:off x="7270751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4" name="橢圓 55"/>
          <p:cNvSpPr>
            <a:spLocks noChangeArrowheads="1"/>
          </p:cNvSpPr>
          <p:nvPr/>
        </p:nvSpPr>
        <p:spPr bwMode="auto">
          <a:xfrm>
            <a:off x="8113714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56"/>
          <p:cNvSpPr>
            <a:spLocks noChangeArrowheads="1"/>
          </p:cNvSpPr>
          <p:nvPr/>
        </p:nvSpPr>
        <p:spPr bwMode="auto">
          <a:xfrm>
            <a:off x="8955089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文字方塊 2"/>
          <p:cNvSpPr txBox="1">
            <a:spLocks noChangeArrowheads="1"/>
          </p:cNvSpPr>
          <p:nvPr/>
        </p:nvSpPr>
        <p:spPr bwMode="auto">
          <a:xfrm>
            <a:off x="5943600" y="2057401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/>
          <p:cNvSpPr/>
          <p:nvPr/>
        </p:nvSpPr>
        <p:spPr>
          <a:xfrm>
            <a:off x="3940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/>
          <p:cNvSpPr txBox="1">
            <a:spLocks noChangeArrowheads="1"/>
          </p:cNvSpPr>
          <p:nvPr/>
        </p:nvSpPr>
        <p:spPr bwMode="auto">
          <a:xfrm>
            <a:off x="6477000" y="6172201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/>
          <p:cNvSpPr/>
          <p:nvPr/>
        </p:nvSpPr>
        <p:spPr>
          <a:xfrm>
            <a:off x="6858001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0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Color image: RGB 3 channels</a:t>
            </a:r>
            <a:endParaRPr lang="zh-TW" altLang="en-US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6478589" y="34417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6642101" y="364807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6848476" y="38496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91039" y="16144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>
            <a:spLocks noChangeArrowheads="1"/>
          </p:cNvSpPr>
          <p:nvPr/>
        </p:nvSpPr>
        <p:spPr bwMode="auto">
          <a:xfrm>
            <a:off x="6200775" y="23415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496176" y="15732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>
            <a:spLocks noChangeArrowheads="1"/>
          </p:cNvSpPr>
          <p:nvPr/>
        </p:nvSpPr>
        <p:spPr bwMode="auto">
          <a:xfrm>
            <a:off x="9204325" y="2301876"/>
            <a:ext cx="1449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643439" y="17668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795839" y="188277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648576" y="17081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7800976" y="18605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/>
          <p:cNvSpPr/>
          <p:nvPr/>
        </p:nvSpPr>
        <p:spPr>
          <a:xfrm>
            <a:off x="5819775" y="4379913"/>
            <a:ext cx="508000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/>
          <p:cNvGrpSpPr>
            <a:grpSpLocks/>
          </p:cNvGrpSpPr>
          <p:nvPr/>
        </p:nvGrpSpPr>
        <p:grpSpPr bwMode="auto">
          <a:xfrm>
            <a:off x="1878014" y="3059113"/>
            <a:ext cx="3927475" cy="3630612"/>
            <a:chOff x="353684" y="3059766"/>
            <a:chExt cx="3927508" cy="3629534"/>
          </a:xfrm>
        </p:grpSpPr>
        <p:pic>
          <p:nvPicPr>
            <p:cNvPr id="23819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/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3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2974975" y="1289051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/>
          <p:cNvSpPr txBox="1">
            <a:spLocks noChangeArrowheads="1"/>
          </p:cNvSpPr>
          <p:nvPr/>
        </p:nvSpPr>
        <p:spPr bwMode="auto">
          <a:xfrm>
            <a:off x="3254375" y="3013076"/>
            <a:ext cx="124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image</a:t>
            </a:r>
            <a:endParaRPr lang="zh-TW" altLang="en-US"/>
          </a:p>
        </p:txBody>
      </p:sp>
      <p:pic>
        <p:nvPicPr>
          <p:cNvPr id="24629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312863"/>
            <a:ext cx="19161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/>
          <p:cNvSpPr/>
          <p:nvPr/>
        </p:nvSpPr>
        <p:spPr>
          <a:xfrm>
            <a:off x="5197475" y="2151063"/>
            <a:ext cx="1881188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31" name="文字方塊 7"/>
          <p:cNvSpPr txBox="1">
            <a:spLocks noChangeArrowheads="1"/>
          </p:cNvSpPr>
          <p:nvPr/>
        </p:nvSpPr>
        <p:spPr bwMode="auto">
          <a:xfrm>
            <a:off x="5181601" y="2743201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110288" y="1268414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027614" y="1273175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/>
          <p:cNvSpPr/>
          <p:nvPr/>
        </p:nvSpPr>
        <p:spPr>
          <a:xfrm>
            <a:off x="2565401" y="1046163"/>
            <a:ext cx="7089775" cy="260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39"/>
          <p:cNvSpPr>
            <a:spLocks noChangeArrowheads="1"/>
          </p:cNvSpPr>
          <p:nvPr/>
        </p:nvSpPr>
        <p:spPr bwMode="auto">
          <a:xfrm>
            <a:off x="6796089" y="3898900"/>
            <a:ext cx="498475" cy="26241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3" name="矩形 40"/>
          <p:cNvSpPr>
            <a:spLocks noChangeArrowheads="1"/>
          </p:cNvSpPr>
          <p:nvPr/>
        </p:nvSpPr>
        <p:spPr bwMode="auto">
          <a:xfrm>
            <a:off x="6864350" y="4616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4" name="矩形 41"/>
          <p:cNvSpPr>
            <a:spLocks noChangeArrowheads="1"/>
          </p:cNvSpPr>
          <p:nvPr/>
        </p:nvSpPr>
        <p:spPr bwMode="auto">
          <a:xfrm>
            <a:off x="6870700" y="40449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72" name="Object 12"/>
          <p:cNvGraphicFramePr>
            <a:graphicFrameLocks noChangeAspect="1"/>
          </p:cNvGraphicFramePr>
          <p:nvPr/>
        </p:nvGraphicFramePr>
        <p:xfrm>
          <a:off x="6883400" y="3949701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3505200" imgH="4978400" progId="Equation.3">
                  <p:embed/>
                </p:oleObj>
              </mc:Choice>
              <mc:Fallback>
                <p:oleObj name="方程式" r:id="rId3" imgW="3505200" imgH="4978400" progId="Equation.3">
                  <p:embed/>
                  <p:pic>
                    <p:nvPicPr>
                      <p:cNvPr id="246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3949701"/>
                        <a:ext cx="3254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/>
          <p:cNvGraphicFramePr>
            <a:graphicFrameLocks noChangeAspect="1"/>
          </p:cNvGraphicFramePr>
          <p:nvPr/>
        </p:nvGraphicFramePr>
        <p:xfrm>
          <a:off x="6888164" y="453390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3797300" imgH="4978400" progId="Equation.3">
                  <p:embed/>
                </p:oleObj>
              </mc:Choice>
              <mc:Fallback>
                <p:oleObj name="方程式" r:id="rId5" imgW="3797300" imgH="4978400" progId="Equation.3">
                  <p:embed/>
                  <p:pic>
                    <p:nvPicPr>
                      <p:cNvPr id="2467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4533901"/>
                        <a:ext cx="3524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/>
          <p:cNvSpPr>
            <a:spLocks noChangeArrowheads="1"/>
          </p:cNvSpPr>
          <p:nvPr/>
        </p:nvSpPr>
        <p:spPr bwMode="auto">
          <a:xfrm>
            <a:off x="8350251" y="3870326"/>
            <a:ext cx="746125" cy="26765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8" name="橢圓 45"/>
          <p:cNvSpPr>
            <a:spLocks noChangeArrowheads="1"/>
          </p:cNvSpPr>
          <p:nvPr/>
        </p:nvSpPr>
        <p:spPr bwMode="auto">
          <a:xfrm>
            <a:off x="8458201" y="3886201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9" name="橢圓 46"/>
          <p:cNvSpPr>
            <a:spLocks noChangeArrowheads="1"/>
          </p:cNvSpPr>
          <p:nvPr/>
        </p:nvSpPr>
        <p:spPr bwMode="auto">
          <a:xfrm>
            <a:off x="8450264" y="4660900"/>
            <a:ext cx="573087" cy="57308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0" name="橢圓 47"/>
          <p:cNvSpPr>
            <a:spLocks noChangeArrowheads="1"/>
          </p:cNvSpPr>
          <p:nvPr/>
        </p:nvSpPr>
        <p:spPr bwMode="auto">
          <a:xfrm>
            <a:off x="8437564" y="5888039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4678" name="文字方塊 48"/>
          <p:cNvSpPr txBox="1">
            <a:spLocks noChangeArrowheads="1"/>
          </p:cNvSpPr>
          <p:nvPr/>
        </p:nvSpPr>
        <p:spPr bwMode="auto">
          <a:xfrm rot="5400000">
            <a:off x="8435976" y="50950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2" name="矩形 49"/>
          <p:cNvSpPr>
            <a:spLocks noChangeArrowheads="1"/>
          </p:cNvSpPr>
          <p:nvPr/>
        </p:nvSpPr>
        <p:spPr bwMode="auto">
          <a:xfrm>
            <a:off x="6873875" y="6013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80" name="Object 12"/>
          <p:cNvGraphicFramePr>
            <a:graphicFrameLocks noChangeAspect="1"/>
          </p:cNvGraphicFramePr>
          <p:nvPr/>
        </p:nvGraphicFramePr>
        <p:xfrm>
          <a:off x="6843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4978400" imgH="5270500" progId="Equation.3">
                  <p:embed/>
                </p:oleObj>
              </mc:Choice>
              <mc:Fallback>
                <p:oleObj name="方程式" r:id="rId7" imgW="4978400" imgH="5270500" progId="Equation.3">
                  <p:embed/>
                  <p:pic>
                    <p:nvPicPr>
                      <p:cNvPr id="246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918200"/>
                        <a:ext cx="4619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/>
          <p:cNvSpPr txBox="1">
            <a:spLocks noChangeArrowheads="1"/>
          </p:cNvSpPr>
          <p:nvPr/>
        </p:nvSpPr>
        <p:spPr bwMode="auto">
          <a:xfrm rot="5400000">
            <a:off x="6765132" y="50442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cxnSp>
        <p:nvCxnSpPr>
          <p:cNvPr id="25" name="直線單箭頭接點 52"/>
          <p:cNvCxnSpPr>
            <a:endCxn id="18" idx="2"/>
          </p:cNvCxnSpPr>
          <p:nvPr/>
        </p:nvCxnSpPr>
        <p:spPr>
          <a:xfrm flipV="1">
            <a:off x="7219950" y="4173538"/>
            <a:ext cx="123825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/>
          <p:cNvCxnSpPr>
            <a:stCxn id="14" idx="3"/>
            <a:endCxn id="19" idx="2"/>
          </p:cNvCxnSpPr>
          <p:nvPr/>
        </p:nvCxnSpPr>
        <p:spPr>
          <a:xfrm>
            <a:off x="7213601" y="4216400"/>
            <a:ext cx="1236663" cy="730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/>
          <p:cNvCxnSpPr>
            <a:stCxn id="14" idx="3"/>
            <a:endCxn id="20" idx="2"/>
          </p:cNvCxnSpPr>
          <p:nvPr/>
        </p:nvCxnSpPr>
        <p:spPr>
          <a:xfrm>
            <a:off x="7213601" y="4216401"/>
            <a:ext cx="1223963" cy="1958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/>
          <p:cNvCxnSpPr>
            <a:endCxn id="18" idx="2"/>
          </p:cNvCxnSpPr>
          <p:nvPr/>
        </p:nvCxnSpPr>
        <p:spPr>
          <a:xfrm flipV="1">
            <a:off x="7251700" y="4173538"/>
            <a:ext cx="1206500" cy="595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/>
          <p:cNvCxnSpPr>
            <a:stCxn id="13" idx="3"/>
            <a:endCxn id="19" idx="2"/>
          </p:cNvCxnSpPr>
          <p:nvPr/>
        </p:nvCxnSpPr>
        <p:spPr>
          <a:xfrm>
            <a:off x="7207251" y="4787900"/>
            <a:ext cx="1243013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/>
          <p:cNvCxnSpPr>
            <a:stCxn id="13" idx="3"/>
            <a:endCxn id="20" idx="2"/>
          </p:cNvCxnSpPr>
          <p:nvPr/>
        </p:nvCxnSpPr>
        <p:spPr>
          <a:xfrm>
            <a:off x="7207251" y="4787901"/>
            <a:ext cx="1230313" cy="1387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/>
          <p:cNvCxnSpPr>
            <a:endCxn id="18" idx="2"/>
          </p:cNvCxnSpPr>
          <p:nvPr/>
        </p:nvCxnSpPr>
        <p:spPr>
          <a:xfrm flipV="1">
            <a:off x="7316788" y="4173538"/>
            <a:ext cx="1141412" cy="1993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/>
          <p:cNvCxnSpPr>
            <a:endCxn id="19" idx="2"/>
          </p:cNvCxnSpPr>
          <p:nvPr/>
        </p:nvCxnSpPr>
        <p:spPr>
          <a:xfrm flipV="1">
            <a:off x="7305675" y="4946651"/>
            <a:ext cx="1144588" cy="121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/>
          <p:cNvCxnSpPr>
            <a:endCxn id="20" idx="2"/>
          </p:cNvCxnSpPr>
          <p:nvPr/>
        </p:nvCxnSpPr>
        <p:spPr>
          <a:xfrm>
            <a:off x="7305675" y="6162675"/>
            <a:ext cx="1131888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/>
          <p:cNvGraphicFramePr>
            <a:graphicFrameLocks/>
          </p:cNvGraphicFramePr>
          <p:nvPr/>
        </p:nvGraphicFramePr>
        <p:xfrm>
          <a:off x="4856164" y="4275139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/>
          <p:cNvSpPr>
            <a:spLocks noChangeArrowheads="1"/>
          </p:cNvSpPr>
          <p:nvPr/>
        </p:nvSpPr>
        <p:spPr bwMode="auto">
          <a:xfrm>
            <a:off x="1843088" y="150814"/>
            <a:ext cx="6646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3200" b="1" i="1" u="sng"/>
              <a:t>Convolution v.s. Fully Connected</a:t>
            </a:r>
            <a:endParaRPr lang="zh-TW" altLang="en-US" sz="3200" b="1" i="1" u="sng"/>
          </a:p>
        </p:txBody>
      </p:sp>
      <p:sp>
        <p:nvSpPr>
          <p:cNvPr id="24743" name="文字方塊 69"/>
          <p:cNvSpPr txBox="1">
            <a:spLocks noChangeArrowheads="1"/>
          </p:cNvSpPr>
          <p:nvPr/>
        </p:nvSpPr>
        <p:spPr bwMode="auto">
          <a:xfrm>
            <a:off x="3000375" y="4687889"/>
            <a:ext cx="1936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Fully-connected</a:t>
            </a:r>
            <a:endParaRPr lang="zh-TW" altLang="en-US" sz="2800"/>
          </a:p>
        </p:txBody>
      </p:sp>
      <p:sp>
        <p:nvSpPr>
          <p:cNvPr id="37" name="矩形 71"/>
          <p:cNvSpPr/>
          <p:nvPr/>
        </p:nvSpPr>
        <p:spPr>
          <a:xfrm>
            <a:off x="8256589" y="3797300"/>
            <a:ext cx="915987" cy="27495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矩形 72"/>
          <p:cNvSpPr/>
          <p:nvPr/>
        </p:nvSpPr>
        <p:spPr>
          <a:xfrm>
            <a:off x="7191375" y="1233488"/>
            <a:ext cx="2084388" cy="205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29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924051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/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24051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3370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4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6" y="1196976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/>
          <p:cNvCxnSpPr/>
          <p:nvPr/>
        </p:nvCxnSpPr>
        <p:spPr>
          <a:xfrm>
            <a:off x="3546476" y="838201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/>
          <p:cNvCxnSpPr/>
          <p:nvPr/>
        </p:nvCxnSpPr>
        <p:spPr>
          <a:xfrm flipV="1">
            <a:off x="3363914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/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3" name="文字方塊 38"/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14" name="文字方塊 39"/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15" name="文字方塊 40"/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/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18" name="文字方塊 43"/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</a:t>
            </a:r>
            <a:endParaRPr lang="zh-TW" altLang="en-US"/>
          </a:p>
        </p:txBody>
      </p:sp>
      <p:sp>
        <p:nvSpPr>
          <p:cNvPr id="19" name="文字方塊 44"/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/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</a:t>
            </a:r>
            <a:endParaRPr lang="zh-TW" altLang="en-US"/>
          </a:p>
        </p:txBody>
      </p:sp>
      <p:sp>
        <p:nvSpPr>
          <p:cNvPr id="21" name="文字方塊 46"/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2" name="文字方塊 47"/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</a:t>
            </a:r>
            <a:endParaRPr lang="zh-TW" altLang="en-US"/>
          </a:p>
        </p:txBody>
      </p:sp>
      <p:sp>
        <p:nvSpPr>
          <p:cNvPr id="23" name="文字方塊 48"/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/>
          <p:cNvSpPr txBox="1">
            <a:spLocks noChangeArrowheads="1"/>
          </p:cNvSpPr>
          <p:nvPr/>
        </p:nvSpPr>
        <p:spPr bwMode="auto">
          <a:xfrm>
            <a:off x="8020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Only connect to 9 inputs, not fully connected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文字方塊 50"/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" name="文字方塊 51"/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7" name="文字方塊 52"/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28" name="矩形 54"/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/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/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/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/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/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/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/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/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/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/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/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/>
          <p:cNvCxnSpPr>
            <a:stCxn id="28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/>
          <p:cNvCxnSpPr>
            <a:stCxn id="29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/>
          <p:cNvCxnSpPr>
            <a:stCxn id="30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/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/>
          <p:cNvCxnSpPr>
            <a:endCxn id="49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/>
          <p:cNvCxnSpPr>
            <a:endCxn id="49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/>
          <p:cNvCxnSpPr>
            <a:stCxn id="36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/>
          <p:cNvCxnSpPr>
            <a:endCxn id="49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/>
          <p:cNvCxnSpPr>
            <a:endCxn id="49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/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0" name="橢圓 116"/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/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/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/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/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/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/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/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/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/>
          <p:cNvSpPr txBox="1"/>
          <p:nvPr/>
        </p:nvSpPr>
        <p:spPr>
          <a:xfrm>
            <a:off x="1905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6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924051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1924051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/>
          <p:cNvSpPr txBox="1">
            <a:spLocks noChangeArrowheads="1"/>
          </p:cNvSpPr>
          <p:nvPr/>
        </p:nvSpPr>
        <p:spPr bwMode="auto">
          <a:xfrm>
            <a:off x="3546475" y="60642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/>
          <p:cNvSpPr/>
          <p:nvPr/>
        </p:nvSpPr>
        <p:spPr>
          <a:xfrm>
            <a:off x="2435225" y="1835151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/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1:</a:t>
            </a:r>
            <a:endParaRPr lang="zh-TW" altLang="en-US"/>
          </a:p>
        </p:txBody>
      </p:sp>
      <p:sp>
        <p:nvSpPr>
          <p:cNvPr id="26697" name="文字方塊 38"/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2:</a:t>
            </a:r>
            <a:endParaRPr lang="zh-TW" altLang="en-US"/>
          </a:p>
        </p:txBody>
      </p:sp>
      <p:sp>
        <p:nvSpPr>
          <p:cNvPr id="26698" name="文字方塊 39"/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3:</a:t>
            </a:r>
            <a:endParaRPr lang="zh-TW" altLang="en-US"/>
          </a:p>
        </p:txBody>
      </p:sp>
      <p:sp>
        <p:nvSpPr>
          <p:cNvPr id="26699" name="文字方塊 40"/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0" name="文字方塊 41"/>
          <p:cNvSpPr txBox="1">
            <a:spLocks noChangeArrowheads="1"/>
          </p:cNvSpPr>
          <p:nvPr/>
        </p:nvSpPr>
        <p:spPr bwMode="auto">
          <a:xfrm>
            <a:off x="6985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7:</a:t>
            </a:r>
            <a:endParaRPr lang="zh-TW" altLang="en-US"/>
          </a:p>
        </p:txBody>
      </p:sp>
      <p:sp>
        <p:nvSpPr>
          <p:cNvPr id="26701" name="文字方塊 42"/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8:</a:t>
            </a:r>
            <a:endParaRPr lang="zh-TW" altLang="en-US"/>
          </a:p>
        </p:txBody>
      </p:sp>
      <p:sp>
        <p:nvSpPr>
          <p:cNvPr id="26702" name="文字方塊 43"/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/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4" name="文字方塊 45"/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13:</a:t>
            </a:r>
            <a:endParaRPr lang="zh-TW" altLang="en-US"/>
          </a:p>
        </p:txBody>
      </p:sp>
      <p:sp>
        <p:nvSpPr>
          <p:cNvPr id="26705" name="文字方塊 46"/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14:</a:t>
            </a:r>
            <a:endParaRPr lang="zh-TW" altLang="en-US"/>
          </a:p>
        </p:txBody>
      </p:sp>
      <p:sp>
        <p:nvSpPr>
          <p:cNvPr id="26706" name="文字方塊 47"/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/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8" name="文字方塊 50"/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709" name="文字方塊 51"/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/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16:</a:t>
            </a:r>
            <a:endParaRPr lang="zh-TW" altLang="en-US"/>
          </a:p>
        </p:txBody>
      </p:sp>
      <p:sp>
        <p:nvSpPr>
          <p:cNvPr id="23" name="矩形 54"/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/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/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/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/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/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/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/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/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/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/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/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/>
          <p:cNvCxnSpPr>
            <a:stCxn id="23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/>
          <p:cNvCxnSpPr>
            <a:stCxn id="24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/>
          <p:cNvCxnSpPr>
            <a:stCxn id="25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/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/>
          <p:cNvCxnSpPr>
            <a:endCxn id="44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/>
          <p:cNvCxnSpPr>
            <a:endCxn id="44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/>
          <p:cNvCxnSpPr>
            <a:stCxn id="31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/>
          <p:cNvCxnSpPr>
            <a:endCxn id="44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/>
          <p:cNvCxnSpPr>
            <a:endCxn id="44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/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109"/>
          <p:cNvSpPr>
            <a:spLocks noChangeArrowheads="1"/>
          </p:cNvSpPr>
          <p:nvPr/>
        </p:nvSpPr>
        <p:spPr bwMode="auto">
          <a:xfrm>
            <a:off x="9051926" y="29733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橢圓 116"/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/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/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/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/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/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/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/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/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/>
          <p:cNvSpPr txBox="1">
            <a:spLocks noChangeArrowheads="1"/>
          </p:cNvSpPr>
          <p:nvPr/>
        </p:nvSpPr>
        <p:spPr bwMode="auto">
          <a:xfrm>
            <a:off x="8039100" y="5761039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Shared weights</a:t>
            </a:r>
            <a:endParaRPr lang="zh-TW" altLang="en-US">
              <a:solidFill>
                <a:srgbClr val="000000"/>
              </a:solidFill>
            </a:endParaRPr>
          </a:p>
        </p:txBody>
      </p:sp>
      <p:cxnSp>
        <p:nvCxnSpPr>
          <p:cNvPr id="56" name="直線單箭頭接點 71"/>
          <p:cNvCxnSpPr>
            <a:stCxn id="24" idx="3"/>
            <a:endCxn id="45" idx="2"/>
          </p:cNvCxnSpPr>
          <p:nvPr/>
        </p:nvCxnSpPr>
        <p:spPr>
          <a:xfrm>
            <a:off x="7681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/>
          <p:cNvCxnSpPr>
            <a:stCxn id="25" idx="3"/>
            <a:endCxn id="45" idx="2"/>
          </p:cNvCxnSpPr>
          <p:nvPr/>
        </p:nvCxnSpPr>
        <p:spPr>
          <a:xfrm>
            <a:off x="7681913" y="1192214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/>
          <p:cNvCxnSpPr>
            <a:stCxn id="26" idx="3"/>
            <a:endCxn id="45" idx="2"/>
          </p:cNvCxnSpPr>
          <p:nvPr/>
        </p:nvCxnSpPr>
        <p:spPr>
          <a:xfrm>
            <a:off x="7681913" y="1654176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/>
          <p:cNvCxnSpPr>
            <a:endCxn id="45" idx="2"/>
          </p:cNvCxnSpPr>
          <p:nvPr/>
        </p:nvCxnSpPr>
        <p:spPr>
          <a:xfrm>
            <a:off x="7710489" y="2981326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/>
          <p:cNvCxnSpPr>
            <a:endCxn id="45" idx="2"/>
          </p:cNvCxnSpPr>
          <p:nvPr/>
        </p:nvCxnSpPr>
        <p:spPr>
          <a:xfrm flipV="1">
            <a:off x="7697789" y="3333751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/>
          <p:cNvCxnSpPr>
            <a:endCxn id="45" idx="2"/>
          </p:cNvCxnSpPr>
          <p:nvPr/>
        </p:nvCxnSpPr>
        <p:spPr>
          <a:xfrm flipV="1">
            <a:off x="7697789" y="3333751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/>
          <p:cNvCxnSpPr>
            <a:stCxn id="32" idx="3"/>
          </p:cNvCxnSpPr>
          <p:nvPr/>
        </p:nvCxnSpPr>
        <p:spPr>
          <a:xfrm flipV="1">
            <a:off x="7681914" y="3360739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/>
          <p:cNvCxnSpPr>
            <a:stCxn id="33" idx="3"/>
          </p:cNvCxnSpPr>
          <p:nvPr/>
        </p:nvCxnSpPr>
        <p:spPr>
          <a:xfrm flipV="1">
            <a:off x="7681913" y="3327401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/>
          <p:cNvCxnSpPr>
            <a:stCxn id="34" idx="3"/>
          </p:cNvCxnSpPr>
          <p:nvPr/>
        </p:nvCxnSpPr>
        <p:spPr>
          <a:xfrm flipV="1">
            <a:off x="7681914" y="3389314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/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/>
          <p:cNvCxnSpPr/>
          <p:nvPr/>
        </p:nvCxnSpPr>
        <p:spPr>
          <a:xfrm flipV="1">
            <a:off x="3852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/>
          <p:cNvCxnSpPr/>
          <p:nvPr/>
        </p:nvCxnSpPr>
        <p:spPr>
          <a:xfrm>
            <a:off x="3546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/>
          <p:cNvSpPr txBox="1"/>
          <p:nvPr/>
        </p:nvSpPr>
        <p:spPr>
          <a:xfrm>
            <a:off x="2133600" y="5257801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/>
          <p:cNvSpPr txBox="1"/>
          <p:nvPr/>
        </p:nvSpPr>
        <p:spPr>
          <a:xfrm>
            <a:off x="2153478" y="5937960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09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 is deep neural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But what is a neural network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096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29" y="0"/>
            <a:ext cx="7819971" cy="67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6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27650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/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/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/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/>
          <p:cNvSpPr/>
          <p:nvPr/>
        </p:nvSpPr>
        <p:spPr>
          <a:xfrm>
            <a:off x="6692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/>
          <p:cNvSpPr/>
          <p:nvPr/>
        </p:nvSpPr>
        <p:spPr>
          <a:xfrm>
            <a:off x="6692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76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sp>
        <p:nvSpPr>
          <p:cNvPr id="5" name="橢圓 11"/>
          <p:cNvSpPr>
            <a:spLocks noChangeArrowheads="1"/>
          </p:cNvSpPr>
          <p:nvPr/>
        </p:nvSpPr>
        <p:spPr bwMode="auto">
          <a:xfrm>
            <a:off x="2419350" y="3284539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橢圓 12"/>
          <p:cNvSpPr>
            <a:spLocks noChangeArrowheads="1"/>
          </p:cNvSpPr>
          <p:nvPr/>
        </p:nvSpPr>
        <p:spPr bwMode="auto">
          <a:xfrm>
            <a:off x="3260726" y="32845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橢圓 13"/>
          <p:cNvSpPr>
            <a:spLocks noChangeArrowheads="1"/>
          </p:cNvSpPr>
          <p:nvPr/>
        </p:nvSpPr>
        <p:spPr bwMode="auto">
          <a:xfrm>
            <a:off x="4103689" y="32845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4"/>
          <p:cNvSpPr>
            <a:spLocks noChangeArrowheads="1"/>
          </p:cNvSpPr>
          <p:nvPr/>
        </p:nvSpPr>
        <p:spPr bwMode="auto">
          <a:xfrm>
            <a:off x="4945064" y="32845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5"/>
          <p:cNvSpPr>
            <a:spLocks noChangeArrowheads="1"/>
          </p:cNvSpPr>
          <p:nvPr/>
        </p:nvSpPr>
        <p:spPr bwMode="auto">
          <a:xfrm>
            <a:off x="2419350" y="4084639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6"/>
          <p:cNvSpPr>
            <a:spLocks noChangeArrowheads="1"/>
          </p:cNvSpPr>
          <p:nvPr/>
        </p:nvSpPr>
        <p:spPr bwMode="auto">
          <a:xfrm>
            <a:off x="3260726" y="40846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7"/>
          <p:cNvSpPr>
            <a:spLocks noChangeArrowheads="1"/>
          </p:cNvSpPr>
          <p:nvPr/>
        </p:nvSpPr>
        <p:spPr bwMode="auto">
          <a:xfrm>
            <a:off x="4103689" y="40846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8"/>
          <p:cNvSpPr>
            <a:spLocks noChangeArrowheads="1"/>
          </p:cNvSpPr>
          <p:nvPr/>
        </p:nvSpPr>
        <p:spPr bwMode="auto">
          <a:xfrm>
            <a:off x="4945064" y="40846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9"/>
          <p:cNvSpPr>
            <a:spLocks noChangeArrowheads="1"/>
          </p:cNvSpPr>
          <p:nvPr/>
        </p:nvSpPr>
        <p:spPr bwMode="auto">
          <a:xfrm>
            <a:off x="2419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20"/>
          <p:cNvSpPr>
            <a:spLocks noChangeArrowheads="1"/>
          </p:cNvSpPr>
          <p:nvPr/>
        </p:nvSpPr>
        <p:spPr bwMode="auto">
          <a:xfrm>
            <a:off x="3260726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21"/>
          <p:cNvSpPr>
            <a:spLocks noChangeArrowheads="1"/>
          </p:cNvSpPr>
          <p:nvPr/>
        </p:nvSpPr>
        <p:spPr bwMode="auto">
          <a:xfrm>
            <a:off x="4103689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2"/>
          <p:cNvSpPr>
            <a:spLocks noChangeArrowheads="1"/>
          </p:cNvSpPr>
          <p:nvPr/>
        </p:nvSpPr>
        <p:spPr bwMode="auto">
          <a:xfrm>
            <a:off x="4945064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3"/>
          <p:cNvSpPr>
            <a:spLocks noChangeArrowheads="1"/>
          </p:cNvSpPr>
          <p:nvPr/>
        </p:nvSpPr>
        <p:spPr bwMode="auto">
          <a:xfrm>
            <a:off x="2419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4"/>
          <p:cNvSpPr>
            <a:spLocks noChangeArrowheads="1"/>
          </p:cNvSpPr>
          <p:nvPr/>
        </p:nvSpPr>
        <p:spPr bwMode="auto">
          <a:xfrm>
            <a:off x="3260726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5"/>
          <p:cNvSpPr>
            <a:spLocks noChangeArrowheads="1"/>
          </p:cNvSpPr>
          <p:nvPr/>
        </p:nvSpPr>
        <p:spPr bwMode="auto">
          <a:xfrm>
            <a:off x="4103689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6"/>
          <p:cNvSpPr>
            <a:spLocks noChangeArrowheads="1"/>
          </p:cNvSpPr>
          <p:nvPr/>
        </p:nvSpPr>
        <p:spPr bwMode="auto">
          <a:xfrm>
            <a:off x="4945064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1" name="表格 34"/>
          <p:cNvGraphicFramePr>
            <a:graphicFrameLocks noGrp="1"/>
          </p:cNvGraphicFramePr>
          <p:nvPr/>
        </p:nvGraphicFramePr>
        <p:xfrm>
          <a:off x="7235826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/>
          <p:cNvSpPr txBox="1">
            <a:spLocks noChangeArrowheads="1"/>
          </p:cNvSpPr>
          <p:nvPr/>
        </p:nvSpPr>
        <p:spPr bwMode="auto">
          <a:xfrm>
            <a:off x="8724900" y="208597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/>
          <p:cNvSpPr>
            <a:spLocks noChangeArrowheads="1"/>
          </p:cNvSpPr>
          <p:nvPr/>
        </p:nvSpPr>
        <p:spPr bwMode="auto">
          <a:xfrm>
            <a:off x="6588126" y="33543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42"/>
          <p:cNvSpPr>
            <a:spLocks noChangeArrowheads="1"/>
          </p:cNvSpPr>
          <p:nvPr/>
        </p:nvSpPr>
        <p:spPr bwMode="auto">
          <a:xfrm>
            <a:off x="7429501" y="33543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43"/>
          <p:cNvSpPr>
            <a:spLocks noChangeArrowheads="1"/>
          </p:cNvSpPr>
          <p:nvPr/>
        </p:nvSpPr>
        <p:spPr bwMode="auto">
          <a:xfrm>
            <a:off x="8272464" y="33543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橢圓 44"/>
          <p:cNvSpPr>
            <a:spLocks noChangeArrowheads="1"/>
          </p:cNvSpPr>
          <p:nvPr/>
        </p:nvSpPr>
        <p:spPr bwMode="auto">
          <a:xfrm>
            <a:off x="9113839" y="33543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7" name="橢圓 45"/>
          <p:cNvSpPr>
            <a:spLocks noChangeArrowheads="1"/>
          </p:cNvSpPr>
          <p:nvPr/>
        </p:nvSpPr>
        <p:spPr bwMode="auto">
          <a:xfrm>
            <a:off x="6588126" y="41544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8" name="橢圓 46"/>
          <p:cNvSpPr>
            <a:spLocks noChangeArrowheads="1"/>
          </p:cNvSpPr>
          <p:nvPr/>
        </p:nvSpPr>
        <p:spPr bwMode="auto">
          <a:xfrm>
            <a:off x="7429501" y="41544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9" name="橢圓 47"/>
          <p:cNvSpPr>
            <a:spLocks noChangeArrowheads="1"/>
          </p:cNvSpPr>
          <p:nvPr/>
        </p:nvSpPr>
        <p:spPr bwMode="auto">
          <a:xfrm>
            <a:off x="8272464" y="41544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0" name="橢圓 48"/>
          <p:cNvSpPr>
            <a:spLocks noChangeArrowheads="1"/>
          </p:cNvSpPr>
          <p:nvPr/>
        </p:nvSpPr>
        <p:spPr bwMode="auto">
          <a:xfrm>
            <a:off x="9113839" y="41544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9"/>
          <p:cNvSpPr>
            <a:spLocks noChangeArrowheads="1"/>
          </p:cNvSpPr>
          <p:nvPr/>
        </p:nvSpPr>
        <p:spPr bwMode="auto">
          <a:xfrm>
            <a:off x="6588126" y="50117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50"/>
          <p:cNvSpPr>
            <a:spLocks noChangeArrowheads="1"/>
          </p:cNvSpPr>
          <p:nvPr/>
        </p:nvSpPr>
        <p:spPr bwMode="auto">
          <a:xfrm>
            <a:off x="7429501" y="50117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51"/>
          <p:cNvSpPr>
            <a:spLocks noChangeArrowheads="1"/>
          </p:cNvSpPr>
          <p:nvPr/>
        </p:nvSpPr>
        <p:spPr bwMode="auto">
          <a:xfrm>
            <a:off x="8272464" y="50117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52"/>
          <p:cNvSpPr>
            <a:spLocks noChangeArrowheads="1"/>
          </p:cNvSpPr>
          <p:nvPr/>
        </p:nvSpPr>
        <p:spPr bwMode="auto">
          <a:xfrm>
            <a:off x="9113839" y="50117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53"/>
          <p:cNvSpPr>
            <a:spLocks noChangeArrowheads="1"/>
          </p:cNvSpPr>
          <p:nvPr/>
        </p:nvSpPr>
        <p:spPr bwMode="auto">
          <a:xfrm>
            <a:off x="6588126" y="58118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54"/>
          <p:cNvSpPr>
            <a:spLocks noChangeArrowheads="1"/>
          </p:cNvSpPr>
          <p:nvPr/>
        </p:nvSpPr>
        <p:spPr bwMode="auto">
          <a:xfrm>
            <a:off x="7429501" y="58118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55"/>
          <p:cNvSpPr>
            <a:spLocks noChangeArrowheads="1"/>
          </p:cNvSpPr>
          <p:nvPr/>
        </p:nvSpPr>
        <p:spPr bwMode="auto">
          <a:xfrm>
            <a:off x="8272464" y="58118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56"/>
          <p:cNvSpPr>
            <a:spLocks noChangeArrowheads="1"/>
          </p:cNvSpPr>
          <p:nvPr/>
        </p:nvSpPr>
        <p:spPr bwMode="auto">
          <a:xfrm>
            <a:off x="9113839" y="58118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39" name="表格 57"/>
          <p:cNvGraphicFramePr>
            <a:graphicFrameLocks noGrp="1"/>
          </p:cNvGraphicFramePr>
          <p:nvPr/>
        </p:nvGraphicFramePr>
        <p:xfrm>
          <a:off x="3230564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/>
          <p:cNvSpPr txBox="1">
            <a:spLocks noChangeArrowheads="1"/>
          </p:cNvSpPr>
          <p:nvPr/>
        </p:nvSpPr>
        <p:spPr bwMode="auto">
          <a:xfrm>
            <a:off x="4852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/>
          <p:cNvSpPr/>
          <p:nvPr/>
        </p:nvSpPr>
        <p:spPr>
          <a:xfrm>
            <a:off x="2419350" y="3284539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/>
          <p:cNvSpPr/>
          <p:nvPr/>
        </p:nvSpPr>
        <p:spPr>
          <a:xfrm>
            <a:off x="4103688" y="3284539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/>
          <p:cNvSpPr/>
          <p:nvPr/>
        </p:nvSpPr>
        <p:spPr>
          <a:xfrm>
            <a:off x="2419350" y="4940301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/>
          <p:cNvSpPr/>
          <p:nvPr/>
        </p:nvSpPr>
        <p:spPr>
          <a:xfrm>
            <a:off x="4103688" y="4940301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/>
          <p:cNvSpPr/>
          <p:nvPr/>
        </p:nvSpPr>
        <p:spPr>
          <a:xfrm>
            <a:off x="6588125" y="3325814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/>
          <p:cNvSpPr/>
          <p:nvPr/>
        </p:nvSpPr>
        <p:spPr>
          <a:xfrm>
            <a:off x="8272463" y="3325814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/>
          <p:cNvSpPr/>
          <p:nvPr/>
        </p:nvSpPr>
        <p:spPr>
          <a:xfrm>
            <a:off x="6588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/>
          <p:cNvSpPr/>
          <p:nvPr/>
        </p:nvSpPr>
        <p:spPr>
          <a:xfrm>
            <a:off x="8272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84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Why Pooling</a:t>
            </a:r>
            <a:endParaRPr lang="zh-TW" altLang="en-US"/>
          </a:p>
        </p:txBody>
      </p:sp>
      <p:sp>
        <p:nvSpPr>
          <p:cNvPr id="29698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r>
              <a:rPr lang="en-US" altLang="zh-TW"/>
              <a:t>Subsampling pixels will not change the object</a:t>
            </a:r>
            <a:endParaRPr lang="zh-TW" altLang="en-US"/>
          </a:p>
        </p:txBody>
      </p:sp>
      <p:pic>
        <p:nvPicPr>
          <p:cNvPr id="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3433764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/>
          <p:cNvSpPr/>
          <p:nvPr/>
        </p:nvSpPr>
        <p:spPr>
          <a:xfrm>
            <a:off x="5921375" y="3627439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/>
          <p:cNvSpPr txBox="1">
            <a:spLocks noChangeArrowheads="1"/>
          </p:cNvSpPr>
          <p:nvPr/>
        </p:nvSpPr>
        <p:spPr bwMode="auto">
          <a:xfrm>
            <a:off x="5815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3400426" y="2408239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/>
          <p:cNvSpPr txBox="1">
            <a:spLocks noChangeArrowheads="1"/>
          </p:cNvSpPr>
          <p:nvPr/>
        </p:nvSpPr>
        <p:spPr bwMode="auto">
          <a:xfrm>
            <a:off x="8128000" y="2900364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/>
          <p:cNvSpPr txBox="1">
            <a:spLocks noChangeArrowheads="1"/>
          </p:cNvSpPr>
          <p:nvPr/>
        </p:nvSpPr>
        <p:spPr bwMode="auto">
          <a:xfrm>
            <a:off x="2303464" y="5511801"/>
            <a:ext cx="7297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/>
          <p:cNvSpPr txBox="1">
            <a:spLocks noChangeArrowheads="1"/>
          </p:cNvSpPr>
          <p:nvPr/>
        </p:nvSpPr>
        <p:spPr bwMode="auto">
          <a:xfrm>
            <a:off x="3400426" y="6021388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fewer parameters to characterize the image</a:t>
            </a:r>
            <a:endParaRPr lang="zh-TW" altLang="en-US"/>
          </a:p>
        </p:txBody>
      </p:sp>
      <p:sp>
        <p:nvSpPr>
          <p:cNvPr id="14" name="向右箭號 11"/>
          <p:cNvSpPr/>
          <p:nvPr/>
        </p:nvSpPr>
        <p:spPr>
          <a:xfrm>
            <a:off x="2479675" y="6021388"/>
            <a:ext cx="920750" cy="482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19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CNN compresses a fully connected network in two ways: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4302125"/>
          </a:xfrm>
        </p:spPr>
        <p:txBody>
          <a:bodyPr/>
          <a:lstStyle/>
          <a:p>
            <a:r>
              <a:rPr lang="en-US" altLang="zh-CN"/>
              <a:t>Reducing number of connections</a:t>
            </a:r>
          </a:p>
          <a:p>
            <a:r>
              <a:rPr lang="en-US" altLang="zh-CN"/>
              <a:t>Shared weights on the edges</a:t>
            </a:r>
          </a:p>
          <a:p>
            <a:r>
              <a:rPr lang="en-US" altLang="zh-CN"/>
              <a:t>Max pooling further reduces the complexity</a:t>
            </a:r>
          </a:p>
        </p:txBody>
      </p:sp>
    </p:spTree>
    <p:extLst>
      <p:ext uri="{BB962C8B-B14F-4D97-AF65-F5344CB8AC3E}">
        <p14:creationId xmlns:p14="http://schemas.microsoft.com/office/powerpoint/2010/main" val="711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/>
        </p:nvGraphicFramePr>
        <p:xfrm>
          <a:off x="1862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/>
          <p:cNvSpPr txBox="1">
            <a:spLocks noChangeArrowheads="1"/>
          </p:cNvSpPr>
          <p:nvPr/>
        </p:nvSpPr>
        <p:spPr bwMode="auto">
          <a:xfrm>
            <a:off x="2125663" y="5492751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/>
          <p:cNvSpPr>
            <a:spLocks noChangeArrowheads="1"/>
          </p:cNvSpPr>
          <p:nvPr/>
        </p:nvSpPr>
        <p:spPr bwMode="auto">
          <a:xfrm>
            <a:off x="812323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6"/>
          <p:cNvSpPr>
            <a:spLocks noChangeArrowheads="1"/>
          </p:cNvSpPr>
          <p:nvPr/>
        </p:nvSpPr>
        <p:spPr bwMode="auto">
          <a:xfrm>
            <a:off x="909478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7"/>
          <p:cNvSpPr>
            <a:spLocks noChangeArrowheads="1"/>
          </p:cNvSpPr>
          <p:nvPr/>
        </p:nvSpPr>
        <p:spPr bwMode="auto">
          <a:xfrm>
            <a:off x="909478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8"/>
          <p:cNvSpPr>
            <a:spLocks noChangeArrowheads="1"/>
          </p:cNvSpPr>
          <p:nvPr/>
        </p:nvSpPr>
        <p:spPr bwMode="auto">
          <a:xfrm>
            <a:off x="812323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9"/>
          <p:cNvSpPr>
            <a:spLocks noChangeArrowheads="1"/>
          </p:cNvSpPr>
          <p:nvPr/>
        </p:nvSpPr>
        <p:spPr bwMode="auto">
          <a:xfrm>
            <a:off x="8312151" y="33035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0"/>
          <p:cNvSpPr>
            <a:spLocks noChangeArrowheads="1"/>
          </p:cNvSpPr>
          <p:nvPr/>
        </p:nvSpPr>
        <p:spPr bwMode="auto">
          <a:xfrm>
            <a:off x="9318626" y="328136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1"/>
          <p:cNvSpPr>
            <a:spLocks noChangeArrowheads="1"/>
          </p:cNvSpPr>
          <p:nvPr/>
        </p:nvSpPr>
        <p:spPr bwMode="auto">
          <a:xfrm>
            <a:off x="9318626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2"/>
          <p:cNvSpPr>
            <a:spLocks noChangeArrowheads="1"/>
          </p:cNvSpPr>
          <p:nvPr/>
        </p:nvSpPr>
        <p:spPr bwMode="auto">
          <a:xfrm>
            <a:off x="8326439" y="43545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806" name="文字方塊 13"/>
          <p:cNvSpPr txBox="1">
            <a:spLocks noChangeArrowheads="1"/>
          </p:cNvSpPr>
          <p:nvPr/>
        </p:nvSpPr>
        <p:spPr bwMode="auto">
          <a:xfrm>
            <a:off x="7950201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/>
          <p:cNvSpPr txBox="1">
            <a:spLocks noChangeArrowheads="1"/>
          </p:cNvSpPr>
          <p:nvPr/>
        </p:nvSpPr>
        <p:spPr bwMode="auto">
          <a:xfrm>
            <a:off x="7961313" y="5699126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/>
          <p:cNvSpPr/>
          <p:nvPr/>
        </p:nvSpPr>
        <p:spPr>
          <a:xfrm>
            <a:off x="4676775" y="2728914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7961313" y="1957389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5538789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35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6902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5978526" y="3517901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4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pic>
        <p:nvPicPr>
          <p:cNvPr id="3277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/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/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/>
          <p:cNvSpPr/>
          <p:nvPr/>
        </p:nvSpPr>
        <p:spPr>
          <a:xfrm>
            <a:off x="6713539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/>
          <p:cNvSpPr txBox="1"/>
          <p:nvPr/>
        </p:nvSpPr>
        <p:spPr>
          <a:xfrm>
            <a:off x="2905457" y="3568647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/>
          <p:cNvSpPr txBox="1">
            <a:spLocks noChangeArrowheads="1"/>
          </p:cNvSpPr>
          <p:nvPr/>
        </p:nvSpPr>
        <p:spPr bwMode="auto">
          <a:xfrm>
            <a:off x="2098676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/>
          <p:cNvSpPr txBox="1">
            <a:spLocks noChangeArrowheads="1"/>
          </p:cNvSpPr>
          <p:nvPr/>
        </p:nvSpPr>
        <p:spPr bwMode="auto">
          <a:xfrm>
            <a:off x="2098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/>
          <p:cNvCxnSpPr/>
          <p:nvPr/>
        </p:nvCxnSpPr>
        <p:spPr>
          <a:xfrm flipH="1">
            <a:off x="5059364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/>
          <p:cNvSpPr/>
          <p:nvPr/>
        </p:nvSpPr>
        <p:spPr>
          <a:xfrm>
            <a:off x="6713539" y="4002089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/>
          <p:cNvGrpSpPr>
            <a:grpSpLocks/>
          </p:cNvGrpSpPr>
          <p:nvPr/>
        </p:nvGrpSpPr>
        <p:grpSpPr bwMode="auto">
          <a:xfrm>
            <a:off x="3086101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/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橢圓 30"/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橢圓 31"/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橢圓 32"/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橢圓 33"/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-1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橢圓 34"/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橢圓 35"/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橢圓 36"/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33794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/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/>
          <p:cNvSpPr/>
          <p:nvPr/>
        </p:nvSpPr>
        <p:spPr>
          <a:xfrm>
            <a:off x="2152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/>
          <p:cNvSpPr txBox="1"/>
          <p:nvPr/>
        </p:nvSpPr>
        <p:spPr>
          <a:xfrm>
            <a:off x="8229601" y="3657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/>
          <p:cNvSpPr txBox="1"/>
          <p:nvPr/>
        </p:nvSpPr>
        <p:spPr>
          <a:xfrm>
            <a:off x="8001001" y="5943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2701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/>
          <p:cNvGrpSpPr>
            <a:grpSpLocks/>
          </p:cNvGrpSpPr>
          <p:nvPr/>
        </p:nvGrpSpPr>
        <p:grpSpPr bwMode="auto">
          <a:xfrm>
            <a:off x="1790700" y="2473326"/>
            <a:ext cx="1943100" cy="2049463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/>
          <p:cNvSpPr txBox="1">
            <a:spLocks noChangeArrowheads="1"/>
          </p:cNvSpPr>
          <p:nvPr/>
        </p:nvSpPr>
        <p:spPr bwMode="auto">
          <a:xfrm>
            <a:off x="3886200" y="38862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/>
          <p:cNvSpPr/>
          <p:nvPr/>
        </p:nvSpPr>
        <p:spPr>
          <a:xfrm>
            <a:off x="5736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/>
          <p:cNvSpPr/>
          <p:nvPr/>
        </p:nvSpPr>
        <p:spPr>
          <a:xfrm>
            <a:off x="5736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/>
          <p:cNvSpPr/>
          <p:nvPr/>
        </p:nvSpPr>
        <p:spPr>
          <a:xfrm>
            <a:off x="5736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/>
          <p:cNvSpPr/>
          <p:nvPr/>
        </p:nvSpPr>
        <p:spPr>
          <a:xfrm>
            <a:off x="5736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/>
          <p:cNvSpPr/>
          <p:nvPr/>
        </p:nvSpPr>
        <p:spPr>
          <a:xfrm>
            <a:off x="5736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/>
          <p:cNvSpPr/>
          <p:nvPr/>
        </p:nvSpPr>
        <p:spPr>
          <a:xfrm>
            <a:off x="5736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/>
          <p:cNvSpPr/>
          <p:nvPr/>
        </p:nvSpPr>
        <p:spPr>
          <a:xfrm>
            <a:off x="5736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/>
          <p:cNvSpPr/>
          <p:nvPr/>
        </p:nvSpPr>
        <p:spPr>
          <a:xfrm>
            <a:off x="5736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/>
          <p:cNvSpPr/>
          <p:nvPr/>
        </p:nvSpPr>
        <p:spPr>
          <a:xfrm>
            <a:off x="6511926" y="31908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/>
          <p:cNvSpPr/>
          <p:nvPr/>
        </p:nvSpPr>
        <p:spPr>
          <a:xfrm>
            <a:off x="8997951" y="34194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/>
          <p:cNvGrpSpPr>
            <a:grpSpLocks/>
          </p:cNvGrpSpPr>
          <p:nvPr/>
        </p:nvGrpSpPr>
        <p:grpSpPr bwMode="auto">
          <a:xfrm>
            <a:off x="7126288" y="2724151"/>
            <a:ext cx="3200400" cy="2506663"/>
            <a:chOff x="-2630921" y="4440114"/>
            <a:chExt cx="3201477" cy="2506507"/>
          </a:xfrm>
        </p:grpSpPr>
        <p:pic>
          <p:nvPicPr>
            <p:cNvPr id="34848" name="圖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/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/>
          <p:cNvSpPr/>
          <p:nvPr/>
        </p:nvSpPr>
        <p:spPr>
          <a:xfrm>
            <a:off x="3849689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39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Convolutional Neural Network (CNN)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https://cs231n.github.io/convolutional-networks/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4462"/>
          <a:stretch/>
        </p:blipFill>
        <p:spPr>
          <a:xfrm>
            <a:off x="106374" y="2339237"/>
            <a:ext cx="7056732" cy="22861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4870707"/>
            <a:ext cx="4907556" cy="1954804"/>
          </a:xfrm>
          <a:prstGeom prst="rect">
            <a:avLst/>
          </a:prstGeom>
        </p:spPr>
      </p:pic>
      <p:pic>
        <p:nvPicPr>
          <p:cNvPr id="1028" name="Picture 4" descr="cnn.jpeg (569×20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94" y="4846174"/>
            <a:ext cx="54197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4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人工神经网络基本结构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94" y="1658448"/>
            <a:ext cx="7488832" cy="48804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95601" y="177281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29991" y="3692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91945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27169" y="62223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83201" y="206266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92345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83201" y="4098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</p:spTree>
    <p:extLst>
      <p:ext uri="{BB962C8B-B14F-4D97-AF65-F5344CB8AC3E}">
        <p14:creationId xmlns:p14="http://schemas.microsoft.com/office/powerpoint/2010/main" val="4382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34"/>
    </mc:Choice>
    <mc:Fallback xmlns="">
      <p:transition spd="slow" advTm="8813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302"/>
            <a:ext cx="1783235" cy="411515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0658" y="2919981"/>
            <a:ext cx="5479255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CNN Demo, Improve the Fashion MNIST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</a:p>
          <a:p>
            <a:r>
              <a:rPr lang="en-US" altLang="zh-CN" dirty="0"/>
              <a:t>Train Test Validation split</a:t>
            </a:r>
          </a:p>
          <a:p>
            <a:r>
              <a:rPr lang="en-US" altLang="zh-CN" dirty="0"/>
              <a:t>Early stopping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466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/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/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/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/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/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/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/>
          <p:cNvSpPr txBox="1">
            <a:spLocks noChangeArrowheads="1"/>
          </p:cNvSpPr>
          <p:nvPr/>
        </p:nvSpPr>
        <p:spPr bwMode="auto">
          <a:xfrm>
            <a:off x="7715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/>
          <p:cNvCxnSpPr/>
          <p:nvPr/>
        </p:nvCxnSpPr>
        <p:spPr>
          <a:xfrm>
            <a:off x="3725864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/>
          <p:cNvCxnSpPr/>
          <p:nvPr/>
        </p:nvCxnSpPr>
        <p:spPr>
          <a:xfrm>
            <a:off x="5653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/>
          <p:cNvCxnSpPr/>
          <p:nvPr/>
        </p:nvCxnSpPr>
        <p:spPr>
          <a:xfrm>
            <a:off x="6083301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/>
          <p:cNvCxnSpPr/>
          <p:nvPr/>
        </p:nvCxnSpPr>
        <p:spPr>
          <a:xfrm>
            <a:off x="6340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/>
          <p:cNvGraphicFramePr>
            <a:graphicFrameLocks noGrp="1"/>
          </p:cNvGraphicFramePr>
          <p:nvPr/>
        </p:nvGraphicFramePr>
        <p:xfrm>
          <a:off x="2247901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/>
          <p:cNvGraphicFramePr>
            <a:graphicFrameLocks noGrp="1"/>
          </p:cNvGraphicFramePr>
          <p:nvPr/>
        </p:nvGraphicFramePr>
        <p:xfrm>
          <a:off x="3016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/>
          <p:cNvSpPr txBox="1">
            <a:spLocks noChangeArrowheads="1"/>
          </p:cNvSpPr>
          <p:nvPr/>
        </p:nvSpPr>
        <p:spPr bwMode="auto">
          <a:xfrm>
            <a:off x="5145088" y="2452689"/>
            <a:ext cx="18018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/>
          <p:cNvSpPr txBox="1">
            <a:spLocks noChangeArrowheads="1"/>
          </p:cNvSpPr>
          <p:nvPr/>
        </p:nvSpPr>
        <p:spPr bwMode="auto">
          <a:xfrm>
            <a:off x="4451350" y="2522539"/>
            <a:ext cx="692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/>
          <p:cNvSpPr txBox="1">
            <a:spLocks noChangeArrowheads="1"/>
          </p:cNvSpPr>
          <p:nvPr/>
        </p:nvSpPr>
        <p:spPr bwMode="auto">
          <a:xfrm>
            <a:off x="2754314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/>
          <p:cNvSpPr txBox="1">
            <a:spLocks noChangeArrowheads="1"/>
          </p:cNvSpPr>
          <p:nvPr/>
        </p:nvSpPr>
        <p:spPr bwMode="auto">
          <a:xfrm>
            <a:off x="4419601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/>
          <p:cNvSpPr txBox="1">
            <a:spLocks noChangeArrowheads="1"/>
          </p:cNvSpPr>
          <p:nvPr/>
        </p:nvSpPr>
        <p:spPr bwMode="auto">
          <a:xfrm>
            <a:off x="2514601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/>
          <p:cNvSpPr>
            <a:spLocks noChangeArrowheads="1"/>
          </p:cNvSpPr>
          <p:nvPr/>
        </p:nvSpPr>
        <p:spPr bwMode="auto">
          <a:xfrm>
            <a:off x="3176589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9" name="橢圓 62"/>
          <p:cNvSpPr>
            <a:spLocks noChangeArrowheads="1"/>
          </p:cNvSpPr>
          <p:nvPr/>
        </p:nvSpPr>
        <p:spPr bwMode="auto">
          <a:xfrm>
            <a:off x="3878264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0" name="橢圓 63"/>
          <p:cNvSpPr>
            <a:spLocks noChangeArrowheads="1"/>
          </p:cNvSpPr>
          <p:nvPr/>
        </p:nvSpPr>
        <p:spPr bwMode="auto">
          <a:xfrm>
            <a:off x="3170239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1" name="橢圓 64"/>
          <p:cNvSpPr>
            <a:spLocks noChangeArrowheads="1"/>
          </p:cNvSpPr>
          <p:nvPr/>
        </p:nvSpPr>
        <p:spPr bwMode="auto">
          <a:xfrm>
            <a:off x="3870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2" name="矩形 65"/>
          <p:cNvSpPr/>
          <p:nvPr/>
        </p:nvSpPr>
        <p:spPr>
          <a:xfrm>
            <a:off x="3176588" y="5092701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/>
          <p:cNvSpPr>
            <a:spLocks noChangeArrowheads="1"/>
          </p:cNvSpPr>
          <p:nvPr/>
        </p:nvSpPr>
        <p:spPr bwMode="auto">
          <a:xfrm>
            <a:off x="5464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4" name="矩形 70"/>
          <p:cNvSpPr/>
          <p:nvPr/>
        </p:nvSpPr>
        <p:spPr>
          <a:xfrm>
            <a:off x="5464176" y="5105401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/>
          <p:cNvSpPr/>
          <p:nvPr/>
        </p:nvSpPr>
        <p:spPr>
          <a:xfrm>
            <a:off x="4606925" y="5583239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/>
          <p:cNvSpPr/>
          <p:nvPr/>
        </p:nvSpPr>
        <p:spPr>
          <a:xfrm>
            <a:off x="1898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/>
          <p:cNvSpPr/>
          <p:nvPr/>
        </p:nvSpPr>
        <p:spPr>
          <a:xfrm>
            <a:off x="2746376" y="4598989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/>
          <p:cNvCxnSpPr/>
          <p:nvPr/>
        </p:nvCxnSpPr>
        <p:spPr>
          <a:xfrm flipH="1">
            <a:off x="7272339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/>
          <p:cNvCxnSpPr>
            <a:endCxn id="37" idx="3"/>
          </p:cNvCxnSpPr>
          <p:nvPr/>
        </p:nvCxnSpPr>
        <p:spPr>
          <a:xfrm flipH="1">
            <a:off x="7272339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/>
          <p:cNvCxnSpPr/>
          <p:nvPr/>
        </p:nvCxnSpPr>
        <p:spPr>
          <a:xfrm>
            <a:off x="5638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/>
          <p:cNvCxnSpPr/>
          <p:nvPr/>
        </p:nvCxnSpPr>
        <p:spPr>
          <a:xfrm>
            <a:off x="4648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/>
          <p:cNvCxnSpPr>
            <a:cxnSpLocks/>
          </p:cNvCxnSpPr>
          <p:nvPr/>
        </p:nvCxnSpPr>
        <p:spPr>
          <a:xfrm flipH="1">
            <a:off x="5486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/>
          <p:cNvCxnSpPr>
            <a:cxnSpLocks/>
          </p:cNvCxnSpPr>
          <p:nvPr/>
        </p:nvCxnSpPr>
        <p:spPr>
          <a:xfrm flipH="1">
            <a:off x="3810001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/>
          <p:cNvCxnSpPr/>
          <p:nvPr/>
        </p:nvCxnSpPr>
        <p:spPr>
          <a:xfrm>
            <a:off x="3570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8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/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/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/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/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/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/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/>
          <p:cNvSpPr txBox="1">
            <a:spLocks noChangeArrowheads="1"/>
          </p:cNvSpPr>
          <p:nvPr/>
        </p:nvSpPr>
        <p:spPr bwMode="auto">
          <a:xfrm>
            <a:off x="7715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1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5238751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/>
          <p:cNvSpPr txBox="1">
            <a:spLocks noChangeArrowheads="1"/>
          </p:cNvSpPr>
          <p:nvPr/>
        </p:nvSpPr>
        <p:spPr bwMode="auto">
          <a:xfrm>
            <a:off x="5413376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23"/>
          <p:cNvSpPr txBox="1">
            <a:spLocks noChangeArrowheads="1"/>
          </p:cNvSpPr>
          <p:nvPr/>
        </p:nvSpPr>
        <p:spPr bwMode="auto">
          <a:xfrm>
            <a:off x="5410201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1" name="文字方塊 24"/>
          <p:cNvSpPr txBox="1">
            <a:spLocks noChangeArrowheads="1"/>
          </p:cNvSpPr>
          <p:nvPr/>
        </p:nvSpPr>
        <p:spPr bwMode="auto">
          <a:xfrm>
            <a:off x="5413376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2" name="文字方塊 25"/>
          <p:cNvSpPr txBox="1">
            <a:spLocks noChangeArrowheads="1"/>
          </p:cNvSpPr>
          <p:nvPr/>
        </p:nvSpPr>
        <p:spPr bwMode="auto">
          <a:xfrm>
            <a:off x="5413376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3" name="文字方塊 26"/>
          <p:cNvSpPr txBox="1">
            <a:spLocks noChangeArrowheads="1"/>
          </p:cNvSpPr>
          <p:nvPr/>
        </p:nvSpPr>
        <p:spPr bwMode="auto">
          <a:xfrm>
            <a:off x="5413376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cxnSp>
        <p:nvCxnSpPr>
          <p:cNvPr id="24" name="直線單箭頭接點 32"/>
          <p:cNvCxnSpPr>
            <a:endCxn id="15" idx="3"/>
          </p:cNvCxnSpPr>
          <p:nvPr/>
        </p:nvCxnSpPr>
        <p:spPr>
          <a:xfrm flipH="1" flipV="1">
            <a:off x="7096125" y="2151064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/>
          <p:cNvCxnSpPr/>
          <p:nvPr/>
        </p:nvCxnSpPr>
        <p:spPr>
          <a:xfrm flipH="1" flipV="1">
            <a:off x="7096125" y="3249614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/>
          <p:cNvCxnSpPr/>
          <p:nvPr/>
        </p:nvCxnSpPr>
        <p:spPr>
          <a:xfrm flipH="1" flipV="1">
            <a:off x="7096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/>
          <p:cNvCxnSpPr/>
          <p:nvPr/>
        </p:nvCxnSpPr>
        <p:spPr>
          <a:xfrm flipH="1" flipV="1">
            <a:off x="7104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/>
          <p:cNvSpPr txBox="1">
            <a:spLocks noChangeArrowheads="1"/>
          </p:cNvSpPr>
          <p:nvPr/>
        </p:nvSpPr>
        <p:spPr bwMode="auto">
          <a:xfrm>
            <a:off x="1595439" y="2309814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/>
          <p:cNvSpPr txBox="1">
            <a:spLocks noChangeArrowheads="1"/>
          </p:cNvSpPr>
          <p:nvPr/>
        </p:nvSpPr>
        <p:spPr bwMode="auto">
          <a:xfrm>
            <a:off x="1571626" y="4406901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/>
          <p:cNvSpPr txBox="1"/>
          <p:nvPr/>
        </p:nvSpPr>
        <p:spPr>
          <a:xfrm>
            <a:off x="4697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/>
          <p:cNvSpPr txBox="1"/>
          <p:nvPr/>
        </p:nvSpPr>
        <p:spPr>
          <a:xfrm>
            <a:off x="4343401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1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12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/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/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/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/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/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/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/>
          <p:cNvSpPr txBox="1">
            <a:spLocks noChangeArrowheads="1"/>
          </p:cNvSpPr>
          <p:nvPr/>
        </p:nvSpPr>
        <p:spPr bwMode="auto">
          <a:xfrm>
            <a:off x="7772400" y="914401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/>
          <p:cNvSpPr txBox="1">
            <a:spLocks noChangeArrowheads="1"/>
          </p:cNvSpPr>
          <p:nvPr/>
        </p:nvSpPr>
        <p:spPr bwMode="auto">
          <a:xfrm>
            <a:off x="6777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6" name="文字方塊 23"/>
          <p:cNvSpPr txBox="1">
            <a:spLocks noChangeArrowheads="1"/>
          </p:cNvSpPr>
          <p:nvPr/>
        </p:nvSpPr>
        <p:spPr bwMode="auto">
          <a:xfrm>
            <a:off x="6777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7" name="文字方塊 24"/>
          <p:cNvSpPr txBox="1">
            <a:spLocks noChangeArrowheads="1"/>
          </p:cNvSpPr>
          <p:nvPr/>
        </p:nvSpPr>
        <p:spPr bwMode="auto">
          <a:xfrm>
            <a:off x="6777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8" name="文字方塊 25"/>
          <p:cNvSpPr txBox="1">
            <a:spLocks noChangeArrowheads="1"/>
          </p:cNvSpPr>
          <p:nvPr/>
        </p:nvSpPr>
        <p:spPr bwMode="auto">
          <a:xfrm>
            <a:off x="6777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9" name="文字方塊 26"/>
          <p:cNvSpPr txBox="1">
            <a:spLocks noChangeArrowheads="1"/>
          </p:cNvSpPr>
          <p:nvPr/>
        </p:nvSpPr>
        <p:spPr bwMode="auto">
          <a:xfrm>
            <a:off x="6777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32"/>
          <p:cNvSpPr txBox="1"/>
          <p:nvPr/>
        </p:nvSpPr>
        <p:spPr>
          <a:xfrm>
            <a:off x="4791597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/>
          <p:cNvSpPr/>
          <p:nvPr/>
        </p:nvSpPr>
        <p:spPr>
          <a:xfrm rot="10800000">
            <a:off x="6388100" y="5651501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3675857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1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/>
          <p:cNvSpPr txBox="1">
            <a:spLocks noChangeArrowheads="1"/>
          </p:cNvSpPr>
          <p:nvPr/>
        </p:nvSpPr>
        <p:spPr bwMode="auto">
          <a:xfrm>
            <a:off x="3702051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1250</a:t>
            </a:r>
            <a:endParaRPr lang="zh-TW" altLang="en-US" sz="2000">
              <a:solidFill>
                <a:srgbClr val="000000"/>
              </a:solidFill>
            </a:endParaRPr>
          </a:p>
        </p:txBody>
      </p:sp>
      <p:grpSp>
        <p:nvGrpSpPr>
          <p:cNvPr id="25" name="群組 40"/>
          <p:cNvGrpSpPr>
            <a:grpSpLocks/>
          </p:cNvGrpSpPr>
          <p:nvPr/>
        </p:nvGrpSpPr>
        <p:grpSpPr bwMode="auto">
          <a:xfrm>
            <a:off x="2038351" y="2208214"/>
            <a:ext cx="2906713" cy="3201987"/>
            <a:chOff x="-1595803" y="3999117"/>
            <a:chExt cx="2906568" cy="3201477"/>
          </a:xfrm>
        </p:grpSpPr>
        <p:pic>
          <p:nvPicPr>
            <p:cNvPr id="37925" name="圖片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/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/>
          <p:cNvSpPr txBox="1">
            <a:spLocks noChangeArrowheads="1"/>
          </p:cNvSpPr>
          <p:nvPr/>
        </p:nvSpPr>
        <p:spPr bwMode="auto">
          <a:xfrm>
            <a:off x="2474914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79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Cifar-10 homework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8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2900" y="-124437"/>
            <a:ext cx="10515600" cy="1325563"/>
          </a:xfrm>
        </p:spPr>
        <p:txBody>
          <a:bodyPr/>
          <a:lstStyle/>
          <a:p>
            <a:r>
              <a:rPr lang="zh-CN" altLang="en-US" b="1" dirty="0"/>
              <a:t>人工神经网络基本结构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blipFill>
                <a:blip r:embed="rId3"/>
                <a:stretch>
                  <a:fillRect l="-1117" r="-419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991520" y="1010308"/>
            <a:ext cx="4248497" cy="2150156"/>
            <a:chOff x="467519" y="1010308"/>
            <a:chExt cx="4757250" cy="254334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9" y="1010308"/>
              <a:ext cx="4757250" cy="2520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/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blipFill>
                  <a:blip r:embed="rId5"/>
                  <a:stretch>
                    <a:fillRect l="-20000"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/>
            <p:cNvSpPr txBox="1"/>
            <p:nvPr/>
          </p:nvSpPr>
          <p:spPr>
            <a:xfrm>
              <a:off x="3646216" y="3007562"/>
              <a:ext cx="936103" cy="546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</a:t>
              </a:r>
            </a:p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Bias</a:t>
              </a:r>
            </a:p>
          </p:txBody>
        </p:sp>
      </p:grpSp>
      <p:sp>
        <p:nvSpPr>
          <p:cNvPr id="14" name="AutoShape 6" descr="https://cdn-images-1.medium.com/max/1200/1*89wTyEssizdhIIwNZ2wSng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70104" y="1509046"/>
            <a:ext cx="3540950" cy="400862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26527" y="52505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095802" y="522844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194609" y="43714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blipFill>
                <a:blip r:embed="rId7"/>
                <a:stretch>
                  <a:fillRect l="-1891" r="-354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2702591" y="341614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96349" y="34770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blipFill>
                <a:blip r:embed="rId8"/>
                <a:stretch>
                  <a:fillRect l="-1905" r="-3571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9356166" y="2585149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1  </a:t>
            </a:r>
            <a:r>
              <a:rPr lang="en-US" altLang="zh-CN" i="1" dirty="0"/>
              <a:t>[4*3]</a:t>
            </a:r>
          </a:p>
          <a:p>
            <a:r>
              <a:rPr lang="en-US" altLang="zh-CN" i="1" dirty="0"/>
              <a:t>X [3*1]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1</a:t>
            </a:r>
            <a:r>
              <a:rPr lang="en-US" altLang="zh-CN" i="1" dirty="0"/>
              <a:t> [4*1]</a:t>
            </a:r>
          </a:p>
          <a:p>
            <a:r>
              <a:rPr lang="en-US" altLang="zh-CN" i="1" dirty="0"/>
              <a:t>H [4*1]</a:t>
            </a:r>
            <a:endParaRPr lang="zh-CN" altLang="en-US" i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9408369" y="4050212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2  </a:t>
            </a:r>
            <a:r>
              <a:rPr lang="en-US" altLang="zh-CN" i="1" dirty="0"/>
              <a:t>[2*4]</a:t>
            </a:r>
          </a:p>
          <a:p>
            <a:r>
              <a:rPr lang="en-US" altLang="zh-CN" i="1" dirty="0"/>
              <a:t>H [4*1]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2</a:t>
            </a:r>
            <a:r>
              <a:rPr lang="en-US" altLang="zh-CN" i="1" dirty="0"/>
              <a:t> [2*1]</a:t>
            </a:r>
          </a:p>
          <a:p>
            <a:r>
              <a:rPr lang="en-US" altLang="zh-CN" i="1" dirty="0"/>
              <a:t>Y [2*1]</a:t>
            </a:r>
            <a:endParaRPr lang="zh-CN" altLang="en-US" i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2493816" y="5980117"/>
            <a:ext cx="749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4+2=6</a:t>
            </a:r>
            <a:r>
              <a:rPr lang="zh-CN" altLang="en-US" dirty="0"/>
              <a:t>个神经元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4+4</a:t>
            </a:r>
            <a:r>
              <a:rPr lang="zh-CN" altLang="en-US" dirty="0"/>
              <a:t>*</a:t>
            </a:r>
            <a:r>
              <a:rPr lang="en-US" altLang="zh-CN" dirty="0"/>
              <a:t>2=20</a:t>
            </a:r>
            <a:r>
              <a:rPr lang="zh-CN" altLang="en-US" dirty="0"/>
              <a:t>个</a:t>
            </a:r>
            <a:r>
              <a:rPr lang="en-US" altLang="zh-CN" dirty="0"/>
              <a:t>weight</a:t>
            </a:r>
            <a:r>
              <a:rPr lang="zh-CN" altLang="en-US" dirty="0"/>
              <a:t>，</a:t>
            </a:r>
            <a:r>
              <a:rPr lang="en-US" altLang="zh-CN" dirty="0"/>
              <a:t>4+2=6</a:t>
            </a:r>
            <a:r>
              <a:rPr lang="zh-CN" altLang="en-US" dirty="0"/>
              <a:t>个</a:t>
            </a:r>
            <a:r>
              <a:rPr lang="en-US" altLang="zh-CN" dirty="0"/>
              <a:t>bias</a:t>
            </a:r>
            <a:r>
              <a:rPr lang="zh-CN" altLang="en-US" dirty="0"/>
              <a:t>，</a:t>
            </a:r>
            <a:r>
              <a:rPr lang="en-US" altLang="zh-CN" dirty="0"/>
              <a:t>26</a:t>
            </a:r>
            <a:r>
              <a:rPr lang="zh-CN" altLang="en-US" dirty="0"/>
              <a:t>个可优化参数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activation functio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1" b="1259"/>
          <a:stretch/>
        </p:blipFill>
        <p:spPr bwMode="auto">
          <a:xfrm>
            <a:off x="6010233" y="1005532"/>
            <a:ext cx="1384683" cy="10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/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28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014"/>
    </mc:Choice>
    <mc:Fallback xmlns="">
      <p:transition spd="slow" advTm="389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31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6802" y="-116096"/>
            <a:ext cx="10515600" cy="1325563"/>
          </a:xfrm>
        </p:spPr>
        <p:txBody>
          <a:bodyPr/>
          <a:lstStyle/>
          <a:p>
            <a:r>
              <a:rPr lang="zh-CN" altLang="en-US" b="1" dirty="0"/>
              <a:t>是神经网络是怎么学习的？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3987" t="8659" r="8142" b="34187"/>
          <a:stretch/>
        </p:blipFill>
        <p:spPr>
          <a:xfrm>
            <a:off x="2077833" y="1335932"/>
            <a:ext cx="5223853" cy="27363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8925" y="1695972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784989" y="1865249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678925" y="2279204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670106" y="2630188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784989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973925" y="316356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912782" y="1865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703379" y="2034526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738661" y="2994284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432426" y="1863405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387022" y="246091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387022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0.12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blipFill>
                <a:blip r:embed="rId3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4484618" y="1711175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484618" y="2830243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4484618" y="3933737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1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blipFill>
                <a:blip r:embed="rId4"/>
                <a:stretch>
                  <a:fillRect t="-5357" r="-1905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2205828" y="2373081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X1</a:t>
            </a:r>
            <a:endParaRPr lang="zh-CN" altLang="en-US" sz="1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206556" y="3298729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X2</a:t>
            </a:r>
            <a:endParaRPr lang="zh-CN" altLang="en-US" sz="1200" dirty="0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1831818" y="4644080"/>
          <a:ext cx="1449240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3080">
                  <a:extLst>
                    <a:ext uri="{9D8B030D-6E8A-4147-A177-3AD203B41FA5}">
                      <a16:colId xmlns:a16="http://schemas.microsoft.com/office/drawing/2014/main" val="3466976778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237960217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3578282126"/>
                    </a:ext>
                  </a:extLst>
                </a:gridCol>
              </a:tblGrid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366807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48595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21294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53778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2992"/>
                  </a:ext>
                </a:extLst>
              </a:tr>
            </a:tbl>
          </a:graphicData>
        </a:graphic>
      </p:graphicFrame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61" y="1409133"/>
            <a:ext cx="1987802" cy="1927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𝑴𝒊𝒏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Ορθογώνιο 3"/>
              <p:cNvSpPr/>
              <p:nvPr/>
            </p:nvSpPr>
            <p:spPr>
              <a:xfrm>
                <a:off x="6600056" y="5499876"/>
                <a:ext cx="3649076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3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5499876"/>
                <a:ext cx="3649076" cy="664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 bwMode="auto">
          <a:xfrm flipV="1">
            <a:off x="5951984" y="1772817"/>
            <a:ext cx="0" cy="2891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/>
          <p:cNvCxnSpPr/>
          <p:nvPr/>
        </p:nvCxnSpPr>
        <p:spPr bwMode="auto">
          <a:xfrm flipV="1">
            <a:off x="4253831" y="1863406"/>
            <a:ext cx="1159" cy="260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/>
          <p:nvPr/>
        </p:nvCxnSpPr>
        <p:spPr bwMode="auto">
          <a:xfrm flipV="1">
            <a:off x="4140106" y="2650079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45"/>
          <p:cNvCxnSpPr/>
          <p:nvPr/>
        </p:nvCxnSpPr>
        <p:spPr bwMode="auto">
          <a:xfrm flipV="1">
            <a:off x="3443925" y="3205211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箭头连接符 46"/>
          <p:cNvCxnSpPr/>
          <p:nvPr/>
        </p:nvCxnSpPr>
        <p:spPr bwMode="auto">
          <a:xfrm flipV="1">
            <a:off x="5857022" y="3197346"/>
            <a:ext cx="0" cy="1596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箭头连接符 47"/>
          <p:cNvCxnSpPr/>
          <p:nvPr/>
        </p:nvCxnSpPr>
        <p:spPr bwMode="auto">
          <a:xfrm>
            <a:off x="5807968" y="2492897"/>
            <a:ext cx="0" cy="3065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/>
          <p:nvPr/>
        </p:nvCxnSpPr>
        <p:spPr bwMode="auto">
          <a:xfrm>
            <a:off x="4136746" y="2322751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>
            <a:stCxn id="10" idx="3"/>
          </p:cNvCxnSpPr>
          <p:nvPr/>
        </p:nvCxnSpPr>
        <p:spPr bwMode="auto">
          <a:xfrm flipH="1">
            <a:off x="3670107" y="1865250"/>
            <a:ext cx="8819" cy="12512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/>
          <p:cNvCxnSpPr/>
          <p:nvPr/>
        </p:nvCxnSpPr>
        <p:spPr bwMode="auto">
          <a:xfrm>
            <a:off x="4243332" y="3197346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/>
          <p:cNvSpPr txBox="1"/>
          <p:nvPr/>
        </p:nvSpPr>
        <p:spPr>
          <a:xfrm>
            <a:off x="3743554" y="980649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Inference</a:t>
            </a:r>
            <a:r>
              <a:rPr lang="zh-CN" altLang="en-US" sz="1600" dirty="0"/>
              <a:t>，预测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019989" y="4205074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Train</a:t>
            </a:r>
            <a:r>
              <a:rPr lang="zh-CN" altLang="en-US" sz="1600" dirty="0"/>
              <a:t>，训练</a:t>
            </a:r>
          </a:p>
        </p:txBody>
      </p:sp>
      <p:pic>
        <p:nvPicPr>
          <p:cNvPr id="55" name="Εικόνα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62" y="1296759"/>
            <a:ext cx="2804526" cy="21712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94297" y="381548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Ορθογώνιο 3"/>
              <p:cNvSpPr/>
              <p:nvPr/>
            </p:nvSpPr>
            <p:spPr>
              <a:xfrm>
                <a:off x="6667092" y="4987013"/>
                <a:ext cx="3226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,,,]</m:t>
                    </m:r>
                  </m:oMath>
                </a14:m>
                <a:endParaRPr lang="el-GR" sz="2400" dirty="0"/>
              </a:p>
            </p:txBody>
          </p:sp>
        </mc:Choice>
        <mc:Fallback xmlns="">
          <p:sp>
            <p:nvSpPr>
              <p:cNvPr id="49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987013"/>
                <a:ext cx="3226845" cy="461665"/>
              </a:xfrm>
              <a:prstGeom prst="rect">
                <a:avLst/>
              </a:prstGeom>
              <a:blipFill>
                <a:blip r:embed="rId10"/>
                <a:stretch>
                  <a:fillRect l="-567" r="-756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blipFill>
                <a:blip r:embed="rId11"/>
                <a:stretch>
                  <a:fillRect l="-3902" r="-1951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图片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159" y="2266874"/>
            <a:ext cx="11713682" cy="25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3" grpId="0"/>
      <p:bldP spid="12" grpId="0"/>
      <p:bldP spid="54" grpId="0"/>
      <p:bldP spid="6" grpId="0"/>
      <p:bldP spid="49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 on neural networks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/>
              <a:t>Here you learn</a:t>
            </a:r>
          </a:p>
          <a:p>
            <a:pPr lvl="1"/>
            <a:r>
              <a:rPr lang="en-US" altLang="zh-CN" dirty="0"/>
              <a:t>Neural network classification</a:t>
            </a:r>
          </a:p>
          <a:p>
            <a:pPr lvl="1"/>
            <a:r>
              <a:rPr lang="en-US" altLang="zh-CN" dirty="0"/>
              <a:t>One hot encoding, cross entropy</a:t>
            </a:r>
          </a:p>
          <a:p>
            <a:pPr lvl="1"/>
            <a:r>
              <a:rPr lang="en-US" altLang="zh-CN" dirty="0"/>
              <a:t>data representations (image, pixel, anything)</a:t>
            </a:r>
          </a:p>
          <a:p>
            <a:pPr lvl="1"/>
            <a:r>
              <a:rPr lang="en-US" altLang="zh-CN" dirty="0" err="1"/>
              <a:t>Pytorch</a:t>
            </a:r>
            <a:r>
              <a:rPr lang="en-US" altLang="zh-CN" dirty="0"/>
              <a:t> basics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11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062" y="184822"/>
            <a:ext cx="11353800" cy="1325563"/>
          </a:xfrm>
        </p:spPr>
        <p:txBody>
          <a:bodyPr/>
          <a:lstStyle/>
          <a:p>
            <a:r>
              <a:rPr lang="en-US" altLang="zh-CN" dirty="0"/>
              <a:t>Demo Fashion MNIST hands on —— </a:t>
            </a:r>
            <a:br>
              <a:rPr lang="en-US" altLang="zh-CN" dirty="0"/>
            </a:br>
            <a:r>
              <a:rPr lang="en-US" altLang="zh-CN" dirty="0"/>
              <a:t>one hot encoding and cross entropy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162" y="1722594"/>
            <a:ext cx="10515600" cy="4858510"/>
          </a:xfrm>
        </p:spPr>
        <p:txBody>
          <a:bodyPr>
            <a:normAutofit/>
          </a:bodyPr>
          <a:lstStyle/>
          <a:p>
            <a:r>
              <a:rPr lang="en-US" altLang="zh-CN" dirty="0"/>
              <a:t>One hot —— all bits are ‘0’ except one ‘1’</a:t>
            </a:r>
          </a:p>
          <a:p>
            <a:r>
              <a:rPr lang="en-US" altLang="zh-CN" dirty="0"/>
              <a:t>To transform categorical variables to numeric</a:t>
            </a:r>
          </a:p>
          <a:p>
            <a:r>
              <a:rPr lang="en-US" altLang="zh-CN" dirty="0"/>
              <a:t>One hot is better for nominal data, not having a rank order</a:t>
            </a:r>
          </a:p>
          <a:p>
            <a:endParaRPr lang="en-US" altLang="zh-CN" dirty="0"/>
          </a:p>
          <a:p>
            <a:r>
              <a:rPr lang="en-US" altLang="zh-CN" dirty="0"/>
              <a:t>Cross Entropy function measures the similarity of the distribution between real and predicted labels</a:t>
            </a:r>
          </a:p>
          <a:p>
            <a:r>
              <a:rPr lang="en-US" altLang="zh-CN" dirty="0"/>
              <a:t>By minimizing cross entropy, the model tends to obtain a better result</a:t>
            </a:r>
          </a:p>
          <a:p>
            <a:r>
              <a:rPr lang="en-US" altLang="zh-CN" dirty="0"/>
              <a:t>For classification, if the labels are one hot encoded, cross entropy should be chosen; if ordinal encoded (1, 2, 3, …), sparse cross entropy should be chosen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25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5282"/>
            <a:ext cx="12192000" cy="1325563"/>
          </a:xfrm>
        </p:spPr>
        <p:txBody>
          <a:bodyPr/>
          <a:lstStyle/>
          <a:p>
            <a:r>
              <a:rPr lang="en-US" altLang="zh-CN" dirty="0"/>
              <a:t>Fashion MNIST hands on —— data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593" y="1360845"/>
            <a:ext cx="7597460" cy="2894191"/>
          </a:xfrm>
        </p:spPr>
        <p:txBody>
          <a:bodyPr/>
          <a:lstStyle/>
          <a:p>
            <a:r>
              <a:rPr lang="en-US" altLang="zh-CN" dirty="0"/>
              <a:t>10 kinds of clothes in Fashion MNIST, 28*28</a:t>
            </a:r>
          </a:p>
          <a:p>
            <a:r>
              <a:rPr lang="en-US" altLang="zh-CN" dirty="0"/>
              <a:t>Range of each pixel [0, 255]</a:t>
            </a:r>
          </a:p>
          <a:p>
            <a:r>
              <a:rPr lang="en-US" altLang="zh-CN" dirty="0"/>
              <a:t>Divide pixel by 255 to scale the range to [0, 1] for better performance and faster initialization</a:t>
            </a:r>
          </a:p>
          <a:p>
            <a:r>
              <a:rPr lang="en-US" altLang="zh-CN" dirty="0"/>
              <a:t>Flatten the format of two-dimensional 28*28 to one-dimensional 784 as the input.</a:t>
            </a:r>
            <a:endParaRPr lang="zh-CN" altLang="en-US" dirty="0"/>
          </a:p>
        </p:txBody>
      </p:sp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82" y="4255036"/>
            <a:ext cx="29051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53" y="1747211"/>
            <a:ext cx="3632010" cy="362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22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2.8|37.1|18|168.4|17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2663</Words>
  <Application>Microsoft Office PowerPoint</Application>
  <PresentationFormat>宽屏</PresentationFormat>
  <Paragraphs>1184</Paragraphs>
  <Slides>45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等线</vt:lpstr>
      <vt:lpstr>微软雅黑</vt:lpstr>
      <vt:lpstr>Arial</vt:lpstr>
      <vt:lpstr>Calibri</vt:lpstr>
      <vt:lpstr>Calibri Light</vt:lpstr>
      <vt:lpstr>Cambria Math</vt:lpstr>
      <vt:lpstr>Office 主题​​</vt:lpstr>
      <vt:lpstr>方程式</vt:lpstr>
      <vt:lpstr>深度学习 Deep Learning</vt:lpstr>
      <vt:lpstr>Why deep learning (below is only partly true)</vt:lpstr>
      <vt:lpstr>Deep learning is deep neural network</vt:lpstr>
      <vt:lpstr>人工神经网络基本结构</vt:lpstr>
      <vt:lpstr>人工神经网络基本结构</vt:lpstr>
      <vt:lpstr>是神经网络是怎么学习的？</vt:lpstr>
      <vt:lpstr>Hands on neural networks</vt:lpstr>
      <vt:lpstr>Demo Fashion MNIST hands on ——  one hot encoding and cross entropy</vt:lpstr>
      <vt:lpstr>Fashion MNIST hands on —— data representation</vt:lpstr>
      <vt:lpstr>Demo——Fashion MNIST hands on —— PyTorch basics</vt:lpstr>
      <vt:lpstr>Bias &amp; Variance trade-off </vt:lpstr>
      <vt:lpstr>Bias-Variance Trade-off</vt:lpstr>
      <vt:lpstr>Bias-variance tradeoff</vt:lpstr>
      <vt:lpstr>Bias-variance tradeoff</vt:lpstr>
      <vt:lpstr>Effect of Training Size</vt:lpstr>
      <vt:lpstr>Validation and early-stopping</vt:lpstr>
      <vt:lpstr>Lecture 5 Smaller Network: CNN</vt:lpstr>
      <vt:lpstr>Consider learning an image:</vt:lpstr>
      <vt:lpstr>Same pattern appears in different places: They can be compressed! What about training a lot of such “small” detectors and each detector must “move around”.</vt:lpstr>
      <vt:lpstr>A convolutional layer</vt:lpstr>
      <vt:lpstr>Convolution</vt:lpstr>
      <vt:lpstr>Convolution</vt:lpstr>
      <vt:lpstr>Convolution</vt:lpstr>
      <vt:lpstr>Convolution</vt:lpstr>
      <vt:lpstr>Convolution</vt:lpstr>
      <vt:lpstr>Color image: RGB 3 channels</vt:lpstr>
      <vt:lpstr>PowerPoint 演示文稿</vt:lpstr>
      <vt:lpstr>PowerPoint 演示文稿</vt:lpstr>
      <vt:lpstr>PowerPoint 演示文稿</vt:lpstr>
      <vt:lpstr>PowerPoint 演示文稿</vt:lpstr>
      <vt:lpstr>The whole CNN</vt:lpstr>
      <vt:lpstr>Max Pooling</vt:lpstr>
      <vt:lpstr>Why Pooling</vt:lpstr>
      <vt:lpstr>A CNN compresses a fully connected network in two ways:</vt:lpstr>
      <vt:lpstr>Max Pooling</vt:lpstr>
      <vt:lpstr>The whole CNN</vt:lpstr>
      <vt:lpstr>The whole CNN</vt:lpstr>
      <vt:lpstr>Flattening</vt:lpstr>
      <vt:lpstr>Convolutional Neural Network (CNN)</vt:lpstr>
      <vt:lpstr>PowerPoint 演示文稿</vt:lpstr>
      <vt:lpstr>CNN Demo, Improve the Fashion MNIST</vt:lpstr>
      <vt:lpstr>PowerPoint 演示文稿</vt:lpstr>
      <vt:lpstr>PowerPoint 演示文稿</vt:lpstr>
      <vt:lpstr>PowerPoint 演示文稿</vt:lpstr>
      <vt:lpstr>Cifar-10 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淯凯 易</cp:lastModifiedBy>
  <cp:revision>10</cp:revision>
  <dcterms:created xsi:type="dcterms:W3CDTF">2023-08-11T05:54:47Z</dcterms:created>
  <dcterms:modified xsi:type="dcterms:W3CDTF">2025-06-25T05:48:43Z</dcterms:modified>
</cp:coreProperties>
</file>